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1" r:id="rId2"/>
    <p:sldId id="272" r:id="rId3"/>
    <p:sldId id="296" r:id="rId4"/>
    <p:sldId id="291" r:id="rId5"/>
    <p:sldId id="295" r:id="rId6"/>
    <p:sldId id="294" r:id="rId7"/>
    <p:sldId id="292" r:id="rId8"/>
    <p:sldId id="258" r:id="rId9"/>
    <p:sldId id="282" r:id="rId10"/>
    <p:sldId id="281" r:id="rId11"/>
    <p:sldId id="297" r:id="rId12"/>
    <p:sldId id="298" r:id="rId13"/>
    <p:sldId id="286" r:id="rId14"/>
    <p:sldId id="284" r:id="rId15"/>
    <p:sldId id="299" r:id="rId16"/>
    <p:sldId id="293" r:id="rId17"/>
    <p:sldId id="300" r:id="rId18"/>
    <p:sldId id="289" r:id="rId19"/>
    <p:sldId id="268" r:id="rId20"/>
  </p:sldIdLst>
  <p:sldSz cx="10696575" cy="7562850"/>
  <p:notesSz cx="7562850" cy="10696575"/>
  <p:embeddedFontLst>
    <p:embeddedFont>
      <p:font typeface="나눔스퀘어라운드OTF Bold" panose="020B0600000101010101" pitchFamily="34" charset="-127"/>
      <p:bold r:id="rId22"/>
    </p:embeddedFont>
    <p:embeddedFont>
      <p:font typeface="나눔스퀘어라운드OTF ExtraBold" panose="020B0600000101010101" pitchFamily="34" charset="-127"/>
      <p:bold r:id="rId23"/>
    </p:embeddedFont>
    <p:embeddedFont>
      <p:font typeface="나눔스퀘어라운드OTF Light" panose="020B0600000101010101" pitchFamily="34" charset="-127"/>
      <p:regular r:id="rId24"/>
    </p:embeddedFont>
    <p:embeddedFont>
      <p:font typeface="나눔스퀘어라운드OTF Regular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641"/>
    <a:srgbClr val="558ED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577" autoAdjust="0"/>
  </p:normalViewPr>
  <p:slideViewPr>
    <p:cSldViewPr>
      <p:cViewPr varScale="1">
        <p:scale>
          <a:sx n="100" d="100"/>
          <a:sy n="100" d="100"/>
        </p:scale>
        <p:origin x="147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C0C95-CF93-486F-A7DD-3763ACF68DF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84388E6-E772-4A59-BAD4-77B8A9F66430}">
      <dgm:prSet phldrT="[텍스트]" custT="1"/>
      <dgm:spPr>
        <a:solidFill>
          <a:schemeClr val="bg1"/>
        </a:solidFill>
        <a:ln w="101600">
          <a:solidFill>
            <a:srgbClr val="558ED5"/>
          </a:solidFill>
        </a:ln>
      </dgm:spPr>
      <dgm:t>
        <a:bodyPr/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  <a:cs typeface="+mn-cs"/>
            </a:rPr>
            <a:t>요가 자세 교정 </a:t>
          </a:r>
        </a:p>
      </dgm:t>
    </dgm:pt>
    <dgm:pt modelId="{1253DC3D-8413-42D2-9530-B249F39F67E3}" type="parTrans" cxnId="{DC04E47F-7E32-4B62-BC39-B3BFBBA44D27}">
      <dgm:prSet/>
      <dgm:spPr/>
      <dgm:t>
        <a:bodyPr/>
        <a:lstStyle/>
        <a:p>
          <a:pPr latinLnBrk="1"/>
          <a:endParaRPr lang="ko-KR" altLang="en-US"/>
        </a:p>
      </dgm:t>
    </dgm:pt>
    <dgm:pt modelId="{4345A15C-F5B2-46FE-A8EA-E9991B78E7F4}" type="sibTrans" cxnId="{DC04E47F-7E32-4B62-BC39-B3BFBBA44D27}">
      <dgm:prSet/>
      <dgm:spPr/>
      <dgm:t>
        <a:bodyPr/>
        <a:lstStyle/>
        <a:p>
          <a:pPr latinLnBrk="1"/>
          <a:endParaRPr lang="ko-KR" altLang="en-US"/>
        </a:p>
      </dgm:t>
    </dgm:pt>
    <dgm:pt modelId="{DF1C475A-BC18-4E21-B8FF-086C78F714A0}">
      <dgm:prSet phldrT="[텍스트]" custT="1"/>
      <dgm:spPr>
        <a:solidFill>
          <a:schemeClr val="bg1"/>
        </a:solidFill>
        <a:ln w="101600">
          <a:solidFill>
            <a:srgbClr val="558ED5"/>
          </a:solidFill>
        </a:ln>
      </dgm:spPr>
      <dgm:t>
        <a:bodyPr/>
        <a:lstStyle/>
        <a:p>
          <a:pPr latinLnBrk="1"/>
          <a:r>
            <a:rPr lang="ko-KR" altLang="en-US" sz="18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</a:rPr>
            <a:t>나의 요가 기록 공유</a:t>
          </a:r>
        </a:p>
      </dgm:t>
    </dgm:pt>
    <dgm:pt modelId="{6F0C18DE-ABED-4CB3-BDC1-D84E67F2A2E7}" type="parTrans" cxnId="{2334FA1A-899A-4850-83D4-EF6D797437D4}">
      <dgm:prSet/>
      <dgm:spPr/>
      <dgm:t>
        <a:bodyPr/>
        <a:lstStyle/>
        <a:p>
          <a:pPr latinLnBrk="1"/>
          <a:endParaRPr lang="ko-KR" altLang="en-US"/>
        </a:p>
      </dgm:t>
    </dgm:pt>
    <dgm:pt modelId="{A6E28886-6885-4073-BB6B-E619FEA9A2AA}" type="sibTrans" cxnId="{2334FA1A-899A-4850-83D4-EF6D797437D4}">
      <dgm:prSet/>
      <dgm:spPr/>
      <dgm:t>
        <a:bodyPr/>
        <a:lstStyle/>
        <a:p>
          <a:pPr latinLnBrk="1"/>
          <a:endParaRPr lang="ko-KR" altLang="en-US"/>
        </a:p>
      </dgm:t>
    </dgm:pt>
    <dgm:pt modelId="{03F50B2E-EB6E-4341-AF25-796D003B91F1}">
      <dgm:prSet phldrT="[텍스트]" custT="1"/>
      <dgm:spPr>
        <a:solidFill>
          <a:schemeClr val="bg1"/>
        </a:solidFill>
        <a:ln w="101600">
          <a:solidFill>
            <a:srgbClr val="558ED5"/>
          </a:solidFill>
        </a:ln>
      </dgm:spPr>
      <dgm:t>
        <a:bodyPr/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  <a:cs typeface="+mn-cs"/>
            </a:rPr>
            <a:t>주변 요가  학원찾기</a:t>
          </a:r>
        </a:p>
      </dgm:t>
    </dgm:pt>
    <dgm:pt modelId="{DBCC66BF-CE39-4C3A-B293-BBED1160867F}" type="parTrans" cxnId="{F088D98E-F9AD-4728-A57D-C38BEBBBEF5F}">
      <dgm:prSet/>
      <dgm:spPr/>
      <dgm:t>
        <a:bodyPr/>
        <a:lstStyle/>
        <a:p>
          <a:pPr latinLnBrk="1"/>
          <a:endParaRPr lang="ko-KR" altLang="en-US"/>
        </a:p>
      </dgm:t>
    </dgm:pt>
    <dgm:pt modelId="{2FD52D76-5931-44DC-B784-24D58AE09892}" type="sibTrans" cxnId="{F088D98E-F9AD-4728-A57D-C38BEBBBEF5F}">
      <dgm:prSet/>
      <dgm:spPr/>
      <dgm:t>
        <a:bodyPr/>
        <a:lstStyle/>
        <a:p>
          <a:pPr latinLnBrk="1"/>
          <a:endParaRPr lang="ko-KR" altLang="en-US"/>
        </a:p>
      </dgm:t>
    </dgm:pt>
    <dgm:pt modelId="{BE9729EB-AADB-4716-928E-A594D9EBDD91}">
      <dgm:prSet phldrT="[텍스트]" phldr="1"/>
      <dgm:spPr>
        <a:noFill/>
      </dgm:spPr>
      <dgm:t>
        <a:bodyPr/>
        <a:lstStyle/>
        <a:p>
          <a:pPr latinLnBrk="1"/>
          <a:endParaRPr lang="ko-KR" altLang="en-US" dirty="0"/>
        </a:p>
      </dgm:t>
    </dgm:pt>
    <dgm:pt modelId="{B93047CF-2056-4845-86B4-91970879B840}" type="sibTrans" cxnId="{A88FBF2D-376D-402F-A3A3-AD67CD8B8CF7}">
      <dgm:prSet/>
      <dgm:spPr/>
      <dgm:t>
        <a:bodyPr/>
        <a:lstStyle/>
        <a:p>
          <a:pPr latinLnBrk="1"/>
          <a:endParaRPr lang="ko-KR" altLang="en-US"/>
        </a:p>
      </dgm:t>
    </dgm:pt>
    <dgm:pt modelId="{3CBE6B09-4DB3-4FED-841B-B93131522F03}" type="parTrans" cxnId="{A88FBF2D-376D-402F-A3A3-AD67CD8B8CF7}">
      <dgm:prSet/>
      <dgm:spPr/>
      <dgm:t>
        <a:bodyPr/>
        <a:lstStyle/>
        <a:p>
          <a:pPr latinLnBrk="1"/>
          <a:endParaRPr lang="ko-KR" altLang="en-US"/>
        </a:p>
      </dgm:t>
    </dgm:pt>
    <dgm:pt modelId="{2DAED80F-15FE-4498-B964-B6FF94A980E7}" type="pres">
      <dgm:prSet presAssocID="{CD1C0C95-CF93-486F-A7DD-3763ACF68DF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27B0134-B010-43B5-AF68-A09BA1BCC960}" type="pres">
      <dgm:prSet presAssocID="{BE9729EB-AADB-4716-928E-A594D9EBDD91}" presName="centerShape" presStyleLbl="node0" presStyleIdx="0" presStyleCnt="1"/>
      <dgm:spPr/>
    </dgm:pt>
    <dgm:pt modelId="{3D25BAA2-01E1-4954-B736-13733F34BD0F}" type="pres">
      <dgm:prSet presAssocID="{084388E6-E772-4A59-BAD4-77B8A9F66430}" presName="node" presStyleLbl="node1" presStyleIdx="0" presStyleCnt="3">
        <dgm:presLayoutVars>
          <dgm:bulletEnabled val="1"/>
        </dgm:presLayoutVars>
      </dgm:prSet>
      <dgm:spPr/>
    </dgm:pt>
    <dgm:pt modelId="{A93410D7-C6F2-43EE-8D0D-8E802C34B6F4}" type="pres">
      <dgm:prSet presAssocID="{084388E6-E772-4A59-BAD4-77B8A9F66430}" presName="dummy" presStyleCnt="0"/>
      <dgm:spPr/>
    </dgm:pt>
    <dgm:pt modelId="{09671F32-D66D-4B8C-9335-0677DE0A1DE9}" type="pres">
      <dgm:prSet presAssocID="{4345A15C-F5B2-46FE-A8EA-E9991B78E7F4}" presName="sibTrans" presStyleLbl="sibTrans2D1" presStyleIdx="0" presStyleCnt="3"/>
      <dgm:spPr/>
    </dgm:pt>
    <dgm:pt modelId="{B4CA6EBC-46F6-4332-9F8D-9A315A7E0446}" type="pres">
      <dgm:prSet presAssocID="{DF1C475A-BC18-4E21-B8FF-086C78F714A0}" presName="node" presStyleLbl="node1" presStyleIdx="1" presStyleCnt="3">
        <dgm:presLayoutVars>
          <dgm:bulletEnabled val="1"/>
        </dgm:presLayoutVars>
      </dgm:prSet>
      <dgm:spPr/>
    </dgm:pt>
    <dgm:pt modelId="{8507E7A5-E3E9-462E-8C32-29F745C31A83}" type="pres">
      <dgm:prSet presAssocID="{DF1C475A-BC18-4E21-B8FF-086C78F714A0}" presName="dummy" presStyleCnt="0"/>
      <dgm:spPr/>
    </dgm:pt>
    <dgm:pt modelId="{F88D3408-D566-4053-A791-D3967293C6E5}" type="pres">
      <dgm:prSet presAssocID="{A6E28886-6885-4073-BB6B-E619FEA9A2AA}" presName="sibTrans" presStyleLbl="sibTrans2D1" presStyleIdx="1" presStyleCnt="3"/>
      <dgm:spPr/>
    </dgm:pt>
    <dgm:pt modelId="{E963B8E4-1E48-453D-AF9F-BA3A1CCD44C7}" type="pres">
      <dgm:prSet presAssocID="{03F50B2E-EB6E-4341-AF25-796D003B91F1}" presName="node" presStyleLbl="node1" presStyleIdx="2" presStyleCnt="3">
        <dgm:presLayoutVars>
          <dgm:bulletEnabled val="1"/>
        </dgm:presLayoutVars>
      </dgm:prSet>
      <dgm:spPr/>
    </dgm:pt>
    <dgm:pt modelId="{33F03DAC-56FF-4DB2-9A7C-726D92B9133E}" type="pres">
      <dgm:prSet presAssocID="{03F50B2E-EB6E-4341-AF25-796D003B91F1}" presName="dummy" presStyleCnt="0"/>
      <dgm:spPr/>
    </dgm:pt>
    <dgm:pt modelId="{0C23158E-7FCF-42ED-AEC3-86A02326B4FF}" type="pres">
      <dgm:prSet presAssocID="{2FD52D76-5931-44DC-B784-24D58AE09892}" presName="sibTrans" presStyleLbl="sibTrans2D1" presStyleIdx="2" presStyleCnt="3"/>
      <dgm:spPr/>
    </dgm:pt>
  </dgm:ptLst>
  <dgm:cxnLst>
    <dgm:cxn modelId="{DE1E5616-3194-4578-8ACF-EC04C5F08424}" type="presOf" srcId="{BE9729EB-AADB-4716-928E-A594D9EBDD91}" destId="{E27B0134-B010-43B5-AF68-A09BA1BCC960}" srcOrd="0" destOrd="0" presId="urn:microsoft.com/office/officeart/2005/8/layout/radial6"/>
    <dgm:cxn modelId="{2334FA1A-899A-4850-83D4-EF6D797437D4}" srcId="{BE9729EB-AADB-4716-928E-A594D9EBDD91}" destId="{DF1C475A-BC18-4E21-B8FF-086C78F714A0}" srcOrd="1" destOrd="0" parTransId="{6F0C18DE-ABED-4CB3-BDC1-D84E67F2A2E7}" sibTransId="{A6E28886-6885-4073-BB6B-E619FEA9A2AA}"/>
    <dgm:cxn modelId="{A88FBF2D-376D-402F-A3A3-AD67CD8B8CF7}" srcId="{CD1C0C95-CF93-486F-A7DD-3763ACF68DFA}" destId="{BE9729EB-AADB-4716-928E-A594D9EBDD91}" srcOrd="0" destOrd="0" parTransId="{3CBE6B09-4DB3-4FED-841B-B93131522F03}" sibTransId="{B93047CF-2056-4845-86B4-91970879B840}"/>
    <dgm:cxn modelId="{46E2C165-0D63-4C9B-AE3A-96B9A1D88B67}" type="presOf" srcId="{4345A15C-F5B2-46FE-A8EA-E9991B78E7F4}" destId="{09671F32-D66D-4B8C-9335-0677DE0A1DE9}" srcOrd="0" destOrd="0" presId="urn:microsoft.com/office/officeart/2005/8/layout/radial6"/>
    <dgm:cxn modelId="{FBB19573-F131-42A4-AA9D-A15FD75C4898}" type="presOf" srcId="{03F50B2E-EB6E-4341-AF25-796D003B91F1}" destId="{E963B8E4-1E48-453D-AF9F-BA3A1CCD44C7}" srcOrd="0" destOrd="0" presId="urn:microsoft.com/office/officeart/2005/8/layout/radial6"/>
    <dgm:cxn modelId="{DC04E47F-7E32-4B62-BC39-B3BFBBA44D27}" srcId="{BE9729EB-AADB-4716-928E-A594D9EBDD91}" destId="{084388E6-E772-4A59-BAD4-77B8A9F66430}" srcOrd="0" destOrd="0" parTransId="{1253DC3D-8413-42D2-9530-B249F39F67E3}" sibTransId="{4345A15C-F5B2-46FE-A8EA-E9991B78E7F4}"/>
    <dgm:cxn modelId="{F088D98E-F9AD-4728-A57D-C38BEBBBEF5F}" srcId="{BE9729EB-AADB-4716-928E-A594D9EBDD91}" destId="{03F50B2E-EB6E-4341-AF25-796D003B91F1}" srcOrd="2" destOrd="0" parTransId="{DBCC66BF-CE39-4C3A-B293-BBED1160867F}" sibTransId="{2FD52D76-5931-44DC-B784-24D58AE09892}"/>
    <dgm:cxn modelId="{A68D3CA5-1351-46A9-ABFD-868118F72274}" type="presOf" srcId="{2FD52D76-5931-44DC-B784-24D58AE09892}" destId="{0C23158E-7FCF-42ED-AEC3-86A02326B4FF}" srcOrd="0" destOrd="0" presId="urn:microsoft.com/office/officeart/2005/8/layout/radial6"/>
    <dgm:cxn modelId="{7D7DF1D4-5531-474C-92E5-C0C9A2CD167B}" type="presOf" srcId="{A6E28886-6885-4073-BB6B-E619FEA9A2AA}" destId="{F88D3408-D566-4053-A791-D3967293C6E5}" srcOrd="0" destOrd="0" presId="urn:microsoft.com/office/officeart/2005/8/layout/radial6"/>
    <dgm:cxn modelId="{F1185ED5-45A2-4671-ACC9-C182329B580C}" type="presOf" srcId="{CD1C0C95-CF93-486F-A7DD-3763ACF68DFA}" destId="{2DAED80F-15FE-4498-B964-B6FF94A980E7}" srcOrd="0" destOrd="0" presId="urn:microsoft.com/office/officeart/2005/8/layout/radial6"/>
    <dgm:cxn modelId="{9D07E5D8-E886-416D-956E-614FC19DD6C6}" type="presOf" srcId="{DF1C475A-BC18-4E21-B8FF-086C78F714A0}" destId="{B4CA6EBC-46F6-4332-9F8D-9A315A7E0446}" srcOrd="0" destOrd="0" presId="urn:microsoft.com/office/officeart/2005/8/layout/radial6"/>
    <dgm:cxn modelId="{4DC311E6-E077-446D-8539-BE71AC923259}" type="presOf" srcId="{084388E6-E772-4A59-BAD4-77B8A9F66430}" destId="{3D25BAA2-01E1-4954-B736-13733F34BD0F}" srcOrd="0" destOrd="0" presId="urn:microsoft.com/office/officeart/2005/8/layout/radial6"/>
    <dgm:cxn modelId="{87886F3C-1E68-41B3-9F80-11F15BF71709}" type="presParOf" srcId="{2DAED80F-15FE-4498-B964-B6FF94A980E7}" destId="{E27B0134-B010-43B5-AF68-A09BA1BCC960}" srcOrd="0" destOrd="0" presId="urn:microsoft.com/office/officeart/2005/8/layout/radial6"/>
    <dgm:cxn modelId="{C64FF84F-8FFD-4708-8226-D5F0459B99E6}" type="presParOf" srcId="{2DAED80F-15FE-4498-B964-B6FF94A980E7}" destId="{3D25BAA2-01E1-4954-B736-13733F34BD0F}" srcOrd="1" destOrd="0" presId="urn:microsoft.com/office/officeart/2005/8/layout/radial6"/>
    <dgm:cxn modelId="{F5382B0B-8BB9-4953-99FD-222318DD9E17}" type="presParOf" srcId="{2DAED80F-15FE-4498-B964-B6FF94A980E7}" destId="{A93410D7-C6F2-43EE-8D0D-8E802C34B6F4}" srcOrd="2" destOrd="0" presId="urn:microsoft.com/office/officeart/2005/8/layout/radial6"/>
    <dgm:cxn modelId="{226E087D-31F2-4CDF-B546-9A6885302DF6}" type="presParOf" srcId="{2DAED80F-15FE-4498-B964-B6FF94A980E7}" destId="{09671F32-D66D-4B8C-9335-0677DE0A1DE9}" srcOrd="3" destOrd="0" presId="urn:microsoft.com/office/officeart/2005/8/layout/radial6"/>
    <dgm:cxn modelId="{B9AEACE8-9BEA-4801-84C2-759FA669B4CE}" type="presParOf" srcId="{2DAED80F-15FE-4498-B964-B6FF94A980E7}" destId="{B4CA6EBC-46F6-4332-9F8D-9A315A7E0446}" srcOrd="4" destOrd="0" presId="urn:microsoft.com/office/officeart/2005/8/layout/radial6"/>
    <dgm:cxn modelId="{400158FF-A91E-443E-9A01-6EBEA24D6274}" type="presParOf" srcId="{2DAED80F-15FE-4498-B964-B6FF94A980E7}" destId="{8507E7A5-E3E9-462E-8C32-29F745C31A83}" srcOrd="5" destOrd="0" presId="urn:microsoft.com/office/officeart/2005/8/layout/radial6"/>
    <dgm:cxn modelId="{5C31B842-6B22-4D92-AAF2-60E3D904DE81}" type="presParOf" srcId="{2DAED80F-15FE-4498-B964-B6FF94A980E7}" destId="{F88D3408-D566-4053-A791-D3967293C6E5}" srcOrd="6" destOrd="0" presId="urn:microsoft.com/office/officeart/2005/8/layout/radial6"/>
    <dgm:cxn modelId="{04F9CA70-ADAC-4EEC-ABD8-0E0BCDAE4724}" type="presParOf" srcId="{2DAED80F-15FE-4498-B964-B6FF94A980E7}" destId="{E963B8E4-1E48-453D-AF9F-BA3A1CCD44C7}" srcOrd="7" destOrd="0" presId="urn:microsoft.com/office/officeart/2005/8/layout/radial6"/>
    <dgm:cxn modelId="{DDEEB1A8-1628-4DE3-AFCB-0864229E26D9}" type="presParOf" srcId="{2DAED80F-15FE-4498-B964-B6FF94A980E7}" destId="{33F03DAC-56FF-4DB2-9A7C-726D92B9133E}" srcOrd="8" destOrd="0" presId="urn:microsoft.com/office/officeart/2005/8/layout/radial6"/>
    <dgm:cxn modelId="{C0CCA35D-896A-4009-BFD1-928DF43E5A57}" type="presParOf" srcId="{2DAED80F-15FE-4498-B964-B6FF94A980E7}" destId="{0C23158E-7FCF-42ED-AEC3-86A02326B4FF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3158E-7FCF-42ED-AEC3-86A02326B4FF}">
      <dsp:nvSpPr>
        <dsp:cNvPr id="0" name=""/>
        <dsp:cNvSpPr/>
      </dsp:nvSpPr>
      <dsp:spPr>
        <a:xfrm>
          <a:off x="1244009" y="641850"/>
          <a:ext cx="4293780" cy="4293780"/>
        </a:xfrm>
        <a:prstGeom prst="blockArc">
          <a:avLst>
            <a:gd name="adj1" fmla="val 9000000"/>
            <a:gd name="adj2" fmla="val 162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D3408-D566-4053-A791-D3967293C6E5}">
      <dsp:nvSpPr>
        <dsp:cNvPr id="0" name=""/>
        <dsp:cNvSpPr/>
      </dsp:nvSpPr>
      <dsp:spPr>
        <a:xfrm>
          <a:off x="1244009" y="641850"/>
          <a:ext cx="4293780" cy="4293780"/>
        </a:xfrm>
        <a:prstGeom prst="blockArc">
          <a:avLst>
            <a:gd name="adj1" fmla="val 1800000"/>
            <a:gd name="adj2" fmla="val 90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71F32-D66D-4B8C-9335-0677DE0A1DE9}">
      <dsp:nvSpPr>
        <dsp:cNvPr id="0" name=""/>
        <dsp:cNvSpPr/>
      </dsp:nvSpPr>
      <dsp:spPr>
        <a:xfrm>
          <a:off x="1244009" y="641850"/>
          <a:ext cx="4293780" cy="4293780"/>
        </a:xfrm>
        <a:prstGeom prst="blockArc">
          <a:avLst>
            <a:gd name="adj1" fmla="val 16200000"/>
            <a:gd name="adj2" fmla="val 18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B0134-B010-43B5-AF68-A09BA1BCC960}">
      <dsp:nvSpPr>
        <dsp:cNvPr id="0" name=""/>
        <dsp:cNvSpPr/>
      </dsp:nvSpPr>
      <dsp:spPr>
        <a:xfrm>
          <a:off x="2404095" y="1801936"/>
          <a:ext cx="1973609" cy="1973609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 dirty="0"/>
        </a:p>
      </dsp:txBody>
      <dsp:txXfrm>
        <a:off x="2693123" y="2090964"/>
        <a:ext cx="1395553" cy="1395553"/>
      </dsp:txXfrm>
    </dsp:sp>
    <dsp:sp modelId="{3D25BAA2-01E1-4954-B736-13733F34BD0F}">
      <dsp:nvSpPr>
        <dsp:cNvPr id="0" name=""/>
        <dsp:cNvSpPr/>
      </dsp:nvSpPr>
      <dsp:spPr>
        <a:xfrm>
          <a:off x="2700136" y="822"/>
          <a:ext cx="1381526" cy="1381526"/>
        </a:xfrm>
        <a:prstGeom prst="ellipse">
          <a:avLst/>
        </a:prstGeom>
        <a:solidFill>
          <a:schemeClr val="bg1"/>
        </a:solidFill>
        <a:ln w="101600" cap="flat" cmpd="sng" algn="ctr">
          <a:solidFill>
            <a:srgbClr val="558E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  <a:cs typeface="+mn-cs"/>
            </a:rPr>
            <a:t>요가 자세 교정 </a:t>
          </a:r>
        </a:p>
      </dsp:txBody>
      <dsp:txXfrm>
        <a:off x="2902456" y="203142"/>
        <a:ext cx="976886" cy="976886"/>
      </dsp:txXfrm>
    </dsp:sp>
    <dsp:sp modelId="{B4CA6EBC-46F6-4332-9F8D-9A315A7E0446}">
      <dsp:nvSpPr>
        <dsp:cNvPr id="0" name=""/>
        <dsp:cNvSpPr/>
      </dsp:nvSpPr>
      <dsp:spPr>
        <a:xfrm>
          <a:off x="4516326" y="3146555"/>
          <a:ext cx="1381526" cy="1381526"/>
        </a:xfrm>
        <a:prstGeom prst="ellipse">
          <a:avLst/>
        </a:prstGeom>
        <a:solidFill>
          <a:schemeClr val="bg1"/>
        </a:solidFill>
        <a:ln w="101600" cap="flat" cmpd="sng" algn="ctr">
          <a:solidFill>
            <a:srgbClr val="558E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</a:rPr>
            <a:t>나의 요가 기록 공유</a:t>
          </a:r>
        </a:p>
      </dsp:txBody>
      <dsp:txXfrm>
        <a:off x="4718646" y="3348875"/>
        <a:ext cx="976886" cy="976886"/>
      </dsp:txXfrm>
    </dsp:sp>
    <dsp:sp modelId="{E963B8E4-1E48-453D-AF9F-BA3A1CCD44C7}">
      <dsp:nvSpPr>
        <dsp:cNvPr id="0" name=""/>
        <dsp:cNvSpPr/>
      </dsp:nvSpPr>
      <dsp:spPr>
        <a:xfrm>
          <a:off x="883946" y="3146555"/>
          <a:ext cx="1381526" cy="1381526"/>
        </a:xfrm>
        <a:prstGeom prst="ellipse">
          <a:avLst/>
        </a:prstGeom>
        <a:solidFill>
          <a:schemeClr val="bg1"/>
        </a:solidFill>
        <a:ln w="101600" cap="flat" cmpd="sng" algn="ctr">
          <a:solidFill>
            <a:srgbClr val="558ED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303641"/>
              </a:solidFill>
              <a:latin typeface="나눔스퀘어라운드OTF Regular" panose="020B0600000101010101" charset="-127"/>
              <a:ea typeface="나눔스퀘어라운드OTF Regular" panose="020B0600000101010101" charset="-127"/>
              <a:cs typeface="+mn-cs"/>
            </a:rPr>
            <a:t>주변 요가  학원찾기</a:t>
          </a:r>
        </a:p>
      </dsp:txBody>
      <dsp:txXfrm>
        <a:off x="1086266" y="3348875"/>
        <a:ext cx="976886" cy="97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F69DF-8745-4C6E-8212-AD70A2ACEDEE}" type="datetimeFigureOut">
              <a:rPr lang="ko-KR" altLang="en-US" smtClean="0"/>
              <a:t>2022. 10. 22.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93B4A-EABF-4B87-8CAB-9FF7E3367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0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발표 시작하도록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[</a:t>
            </a:r>
            <a:r>
              <a:rPr lang="en-US" altLang="ko-KR" dirty="0" err="1"/>
              <a:t>Yoga_hub</a:t>
            </a:r>
            <a:r>
              <a:rPr lang="en-US" altLang="ko-KR" dirty="0"/>
              <a:t>] </a:t>
            </a:r>
            <a:r>
              <a:rPr lang="ko-KR" altLang="en-US" dirty="0"/>
              <a:t>팀이며  지금부터 저희 팀에서 진행한 프로젝트를 발표하도록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맡은 리더 </a:t>
            </a:r>
            <a:r>
              <a:rPr lang="ko-KR" altLang="en-US" dirty="0" err="1"/>
              <a:t>심상원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7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개의 </a:t>
            </a:r>
            <a:r>
              <a:rPr lang="en-US" altLang="ko-KR" dirty="0" err="1"/>
              <a:t>keypoint</a:t>
            </a:r>
            <a:r>
              <a:rPr lang="en-US" altLang="ko-KR" dirty="0"/>
              <a:t> </a:t>
            </a:r>
            <a:r>
              <a:rPr lang="ko-KR" altLang="en-US" dirty="0"/>
              <a:t>를 기반으로 초당 </a:t>
            </a:r>
            <a:r>
              <a:rPr lang="en-US" altLang="ko-KR" dirty="0"/>
              <a:t>30</a:t>
            </a:r>
            <a:r>
              <a:rPr lang="ko-KR" altLang="en-US" dirty="0"/>
              <a:t>개의 프레임에 대해 이미지를 분석하고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캠에 비춰지는 사용자의 관절을 </a:t>
            </a:r>
            <a:r>
              <a:rPr lang="ko-KR" altLang="en-US" dirty="0" err="1"/>
              <a:t>스켈레톤</a:t>
            </a:r>
            <a:r>
              <a:rPr lang="ko-KR" altLang="en-US" dirty="0"/>
              <a:t> 형태로 인식하여 </a:t>
            </a:r>
          </a:p>
          <a:p>
            <a:r>
              <a:rPr lang="ko-KR" altLang="en-US" dirty="0"/>
              <a:t>올바른 자세를 하고있는지 판별해주는 기능을 담고있습니다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11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서비스를 구현하기 전 단계입니다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코드로 구현하기 전 </a:t>
            </a:r>
          </a:p>
          <a:p>
            <a:r>
              <a:rPr lang="ko-KR" altLang="en-US" dirty="0"/>
              <a:t>전체적인 초기 디자인을 와이어프레임으로 구현해보았습니다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95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정보가 필요한 데이터베이스 관계도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기능은 </a:t>
            </a:r>
            <a:r>
              <a:rPr lang="en-US" altLang="ko-KR" dirty="0"/>
              <a:t>3</a:t>
            </a:r>
            <a:r>
              <a:rPr lang="ko-KR" altLang="en-US" dirty="0"/>
              <a:t>개의 테이블로 구성되어 있으며</a:t>
            </a:r>
          </a:p>
          <a:p>
            <a:r>
              <a:rPr lang="ko-KR" altLang="en-US" dirty="0"/>
              <a:t>멤버 테이블에서 </a:t>
            </a:r>
            <a:r>
              <a:rPr lang="en-US" altLang="ko-KR" dirty="0"/>
              <a:t>short Id </a:t>
            </a:r>
            <a:r>
              <a:rPr lang="ko-KR" altLang="en-US" dirty="0"/>
              <a:t>를 </a:t>
            </a:r>
            <a:r>
              <a:rPr lang="en-US" altLang="ko-KR" dirty="0"/>
              <a:t>post </a:t>
            </a:r>
            <a:r>
              <a:rPr lang="ko-KR" altLang="en-US" dirty="0"/>
              <a:t>테이블에서 참조하여 사용하고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9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가능한 권한이 주어진 사용자들이 사용할 수 있는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7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보이는 기능은</a:t>
            </a:r>
          </a:p>
          <a:p>
            <a:r>
              <a:rPr lang="ko-KR" altLang="en-US" dirty="0"/>
              <a:t>카카오 지도 </a:t>
            </a:r>
            <a:r>
              <a:rPr lang="en-US" altLang="ko-KR" dirty="0"/>
              <a:t>API </a:t>
            </a:r>
            <a:r>
              <a:rPr lang="ko-KR" altLang="en-US" dirty="0"/>
              <a:t>를 활용하였으며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사용자의 위치정보를 기반으로 </a:t>
            </a:r>
          </a:p>
          <a:p>
            <a:r>
              <a:rPr lang="ko-KR" altLang="en-US" dirty="0"/>
              <a:t>내 근처에 요가와 관련된 키워드를 입력하면 장소나 연관성이 있는 정보를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오른쪽에 있는 기능은 커뮤니티 게시판으로</a:t>
            </a:r>
          </a:p>
          <a:p>
            <a:r>
              <a:rPr lang="ko-KR" altLang="en-US" dirty="0"/>
              <a:t>게시물 생성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err="1"/>
              <a:t>상세보기가</a:t>
            </a:r>
            <a:r>
              <a:rPr lang="ko-KR" altLang="en-US" dirty="0"/>
              <a:t> 가능하며</a:t>
            </a:r>
          </a:p>
          <a:p>
            <a:r>
              <a:rPr lang="ko-KR" altLang="en-US" dirty="0"/>
              <a:t>권한이 있는 회원들이 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모델을 통해 자세를 취한 모습을 </a:t>
            </a:r>
            <a:r>
              <a:rPr lang="en-US" altLang="ko-KR" dirty="0"/>
              <a:t># (</a:t>
            </a:r>
            <a:r>
              <a:rPr lang="ko-KR" altLang="en-US" dirty="0"/>
              <a:t>해시태그</a:t>
            </a:r>
            <a:r>
              <a:rPr lang="en-US" altLang="ko-KR" dirty="0"/>
              <a:t>) </a:t>
            </a:r>
            <a:r>
              <a:rPr lang="ko-KR" altLang="en-US" dirty="0" err="1"/>
              <a:t>오운완</a:t>
            </a:r>
            <a:r>
              <a:rPr lang="ko-KR" altLang="en-US" dirty="0"/>
              <a:t> 과 같이 인증할 수 있는 공간입니다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43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서비스를 이용함으로써 얻을 수 있는 가장 큰 기대효과로는 경제성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접근성이 다소 낮은 요가를 배우기 전 단계로 </a:t>
            </a:r>
          </a:p>
          <a:p>
            <a:r>
              <a:rPr lang="ko-KR" altLang="en-US" dirty="0"/>
              <a:t>탑재된 </a:t>
            </a:r>
            <a:r>
              <a:rPr lang="en-US" altLang="ko-KR" dirty="0"/>
              <a:t>AI </a:t>
            </a:r>
            <a:r>
              <a:rPr lang="ko-KR" altLang="en-US" dirty="0"/>
              <a:t>모델을 통해 </a:t>
            </a:r>
          </a:p>
          <a:p>
            <a:r>
              <a:rPr lang="ko-KR" altLang="en-US" dirty="0"/>
              <a:t>무료로 시간과 공간의 제약 없이 집에서 손쉽게 자세를 익힘으로써 </a:t>
            </a:r>
          </a:p>
          <a:p>
            <a:r>
              <a:rPr lang="ko-KR" altLang="en-US" dirty="0"/>
              <a:t>얻을 수 있는 비용 절감의 효과를 강조할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4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구현한 기능에 대한 설명을 모두 마치고</a:t>
            </a:r>
          </a:p>
          <a:p>
            <a:r>
              <a:rPr lang="ko-KR" altLang="en-US" dirty="0"/>
              <a:t>동영상으로 준비한 시연 영상을 함께 보시겠습니다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 페이지 입니다</a:t>
            </a:r>
          </a:p>
          <a:p>
            <a:r>
              <a:rPr lang="ko-KR" altLang="en-US" dirty="0"/>
              <a:t>먼저 회원가입을 진행</a:t>
            </a:r>
          </a:p>
          <a:p>
            <a:r>
              <a:rPr lang="ko-KR" altLang="en-US" dirty="0"/>
              <a:t>사용자 정보를 입력하면 유효성 검사가 진행됩니다</a:t>
            </a:r>
          </a:p>
          <a:p>
            <a:r>
              <a:rPr lang="ko-KR" altLang="en-US" dirty="0"/>
              <a:t> </a:t>
            </a:r>
          </a:p>
          <a:p>
            <a:r>
              <a:rPr lang="ko-KR" altLang="en-US" dirty="0"/>
              <a:t>잘못 </a:t>
            </a:r>
            <a:r>
              <a:rPr lang="ko-KR" altLang="en-US" dirty="0" err="1"/>
              <a:t>입력했을때의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올바르게 정보를 </a:t>
            </a:r>
            <a:r>
              <a:rPr lang="ko-KR" altLang="en-US" dirty="0" err="1"/>
              <a:t>입력시</a:t>
            </a:r>
            <a:endParaRPr lang="ko-KR" altLang="en-US" dirty="0"/>
          </a:p>
          <a:p>
            <a:r>
              <a:rPr lang="ko-KR" altLang="en-US" dirty="0"/>
              <a:t>정상적으로 가입이 됩니다</a:t>
            </a:r>
          </a:p>
          <a:p>
            <a:endParaRPr lang="ko-KR" altLang="en-US" dirty="0"/>
          </a:p>
          <a:p>
            <a:r>
              <a:rPr lang="ko-KR" altLang="en-US" dirty="0"/>
              <a:t>저장된 정보로 로그인 해 보겠습니다</a:t>
            </a:r>
          </a:p>
          <a:p>
            <a:endParaRPr lang="ko-KR" altLang="en-US" dirty="0"/>
          </a:p>
          <a:p>
            <a:r>
              <a:rPr lang="ko-KR" altLang="en-US" dirty="0" err="1"/>
              <a:t>메인페이지</a:t>
            </a:r>
            <a:r>
              <a:rPr lang="ko-KR" altLang="en-US" dirty="0"/>
              <a:t> 입니다</a:t>
            </a:r>
          </a:p>
          <a:p>
            <a:r>
              <a:rPr lang="ko-KR" altLang="en-US" dirty="0"/>
              <a:t>버튼을 </a:t>
            </a:r>
            <a:r>
              <a:rPr lang="ko-KR" altLang="en-US" dirty="0" err="1"/>
              <a:t>클릭시</a:t>
            </a:r>
            <a:r>
              <a:rPr lang="ko-KR" altLang="en-US" dirty="0"/>
              <a:t> 페이지가 스크롤됩니다</a:t>
            </a:r>
          </a:p>
          <a:p>
            <a:endParaRPr lang="ko-KR" altLang="en-US" dirty="0"/>
          </a:p>
          <a:p>
            <a:r>
              <a:rPr lang="ko-KR" altLang="en-US" dirty="0" err="1"/>
              <a:t>팀원소개부분입니다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모델에 대한 설명 부분입니다</a:t>
            </a:r>
          </a:p>
          <a:p>
            <a:endParaRPr lang="ko-KR" altLang="en-US" dirty="0"/>
          </a:p>
          <a:p>
            <a:r>
              <a:rPr lang="ko-KR" altLang="en-US" dirty="0"/>
              <a:t>요가 자세 </a:t>
            </a:r>
            <a:r>
              <a:rPr lang="ko-KR" altLang="en-US" dirty="0" err="1"/>
              <a:t>정보에대한</a:t>
            </a:r>
            <a:r>
              <a:rPr lang="ko-KR" altLang="en-US" dirty="0"/>
              <a:t> 부분입니다</a:t>
            </a:r>
          </a:p>
          <a:p>
            <a:r>
              <a:rPr lang="ko-KR" altLang="en-US" dirty="0"/>
              <a:t>정보 </a:t>
            </a:r>
            <a:r>
              <a:rPr lang="ko-KR" altLang="en-US" dirty="0" err="1"/>
              <a:t>더보기를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상세 정보를 확인할 </a:t>
            </a:r>
            <a:r>
              <a:rPr lang="ko-KR" altLang="en-US" dirty="0" err="1"/>
              <a:t>수있으며</a:t>
            </a:r>
            <a:endParaRPr lang="ko-KR" altLang="en-US" dirty="0"/>
          </a:p>
          <a:p>
            <a:r>
              <a:rPr lang="ko-KR" altLang="en-US" dirty="0"/>
              <a:t> 페이징처리를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지도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위치를 기반으로 요가라고 </a:t>
            </a:r>
            <a:r>
              <a:rPr lang="ko-KR" altLang="en-US" dirty="0" err="1"/>
              <a:t>검색시</a:t>
            </a:r>
            <a:r>
              <a:rPr lang="ko-KR" altLang="en-US" dirty="0"/>
              <a:t> 요가에 관한 정보가 나타납니다</a:t>
            </a:r>
          </a:p>
          <a:p>
            <a:endParaRPr lang="ko-KR" altLang="en-US" dirty="0"/>
          </a:p>
          <a:p>
            <a:r>
              <a:rPr lang="ko-KR" altLang="en-US" dirty="0" err="1"/>
              <a:t>모델에대한</a:t>
            </a:r>
            <a:r>
              <a:rPr lang="ko-KR" altLang="en-US" dirty="0"/>
              <a:t> 부분입니다</a:t>
            </a:r>
          </a:p>
          <a:p>
            <a:endParaRPr lang="ko-KR" altLang="en-US" dirty="0"/>
          </a:p>
          <a:p>
            <a:r>
              <a:rPr lang="ko-KR" altLang="en-US" dirty="0"/>
              <a:t>원하는 자세를 선택하여 버튼을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웹캠이</a:t>
            </a:r>
            <a:r>
              <a:rPr lang="ko-KR" altLang="en-US" dirty="0"/>
              <a:t> 나타납니다</a:t>
            </a:r>
          </a:p>
          <a:p>
            <a:r>
              <a:rPr lang="ko-KR" altLang="en-US" dirty="0"/>
              <a:t>이미지와 같은 포즈를 취할 시 </a:t>
            </a:r>
          </a:p>
          <a:p>
            <a:r>
              <a:rPr lang="ko-KR" altLang="en-US" dirty="0"/>
              <a:t>상단의 피드백 </a:t>
            </a:r>
            <a:r>
              <a:rPr lang="ko-KR" altLang="en-US" dirty="0" err="1"/>
              <a:t>메세지가</a:t>
            </a:r>
            <a:r>
              <a:rPr lang="ko-KR" altLang="en-US" dirty="0"/>
              <a:t> 나타납니다</a:t>
            </a:r>
          </a:p>
          <a:p>
            <a:endParaRPr lang="ko-KR" altLang="en-US" dirty="0"/>
          </a:p>
          <a:p>
            <a:r>
              <a:rPr lang="ko-KR" altLang="en-US" dirty="0"/>
              <a:t>게시판 기능입니다</a:t>
            </a:r>
          </a:p>
          <a:p>
            <a:r>
              <a:rPr lang="ko-KR" altLang="en-US" dirty="0"/>
              <a:t>게시물을 생성해보겠습니다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페이지에 게시물이 </a:t>
            </a:r>
            <a:r>
              <a:rPr lang="en-US" altLang="ko-KR" dirty="0"/>
              <a:t>6</a:t>
            </a:r>
            <a:r>
              <a:rPr lang="ko-KR" altLang="en-US" dirty="0"/>
              <a:t>개 까지 노출되도록 </a:t>
            </a:r>
          </a:p>
          <a:p>
            <a:r>
              <a:rPr lang="ko-KR" altLang="en-US" dirty="0"/>
              <a:t>페이징처리를 구현했습니다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수정 부분입니다</a:t>
            </a:r>
          </a:p>
          <a:p>
            <a:endParaRPr lang="ko-KR" altLang="en-US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삭제 </a:t>
            </a:r>
            <a:r>
              <a:rPr lang="ko-KR" altLang="en-US" dirty="0" err="1"/>
              <a:t>부분이빈다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로그아웃 버튼 </a:t>
            </a:r>
            <a:r>
              <a:rPr lang="ko-KR" altLang="en-US" dirty="0" err="1"/>
              <a:t>클릭시</a:t>
            </a:r>
            <a:r>
              <a:rPr lang="ko-KR" altLang="en-US" dirty="0"/>
              <a:t> 게시판 기능에서 나와</a:t>
            </a:r>
          </a:p>
          <a:p>
            <a:r>
              <a:rPr lang="ko-KR" altLang="en-US" dirty="0"/>
              <a:t>로그인 페이지로 이동하게 됩니다</a:t>
            </a:r>
          </a:p>
          <a:p>
            <a:endParaRPr lang="ko-KR" altLang="en-US" dirty="0"/>
          </a:p>
          <a:p>
            <a:r>
              <a:rPr lang="ko-KR" altLang="en-US" dirty="0"/>
              <a:t>게시판 페이지는 </a:t>
            </a:r>
            <a:r>
              <a:rPr lang="ko-KR" altLang="en-US" dirty="0" err="1"/>
              <a:t>로그인을</a:t>
            </a:r>
            <a:r>
              <a:rPr lang="ko-KR" altLang="en-US" dirty="0"/>
              <a:t> 해야 이용 할 </a:t>
            </a:r>
            <a:r>
              <a:rPr lang="ko-KR" altLang="en-US" dirty="0" err="1"/>
              <a:t>수있습니다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8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간략한 회고를 통해 발표를 마무리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8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추가되었으면 하는 기능으로는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커뮤니티성이 돋보이는 역할을 위한 기능으로 </a:t>
            </a:r>
          </a:p>
          <a:p>
            <a:endParaRPr lang="ko-KR" altLang="en-US" dirty="0"/>
          </a:p>
          <a:p>
            <a:r>
              <a:rPr lang="ko-KR" altLang="en-US" dirty="0"/>
              <a:t>게시물에 댓글을 남길 수 있는 기능과 </a:t>
            </a:r>
          </a:p>
          <a:p>
            <a:endParaRPr lang="ko-KR" altLang="en-US" dirty="0"/>
          </a:p>
          <a:p>
            <a:r>
              <a:rPr lang="ko-KR" altLang="en-US" dirty="0"/>
              <a:t>사용자간의 교류를 위해 웹 소켓을 활용한 실시간 채팅 기능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AI </a:t>
            </a:r>
            <a:r>
              <a:rPr lang="ko-KR" altLang="en-US" dirty="0"/>
              <a:t>모델에 학습된 자세보다 더 많은 자세를 학습시켜</a:t>
            </a:r>
          </a:p>
          <a:p>
            <a:r>
              <a:rPr lang="ko-KR" altLang="en-US" dirty="0"/>
              <a:t>다양한 자세를 경험할 수 있는 기능을 </a:t>
            </a:r>
            <a:r>
              <a:rPr lang="ko-KR" altLang="en-US" dirty="0" err="1"/>
              <a:t>추가하려했지만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시간관계상 개발하지 못하였고 추후 개선사항으로 추가 할 계획을 갖고있습니다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아쉬운점</a:t>
            </a:r>
            <a:endParaRPr lang="ko-KR" altLang="en-US" dirty="0"/>
          </a:p>
          <a:p>
            <a:r>
              <a:rPr lang="ko-KR" altLang="en-US" dirty="0"/>
              <a:t>이번 프로젝트를 진행하며 </a:t>
            </a:r>
            <a:r>
              <a:rPr lang="ko-KR" altLang="en-US" dirty="0" err="1"/>
              <a:t>아쉬운점으로는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수업과 병행해 진행하는 프로젝트였기 때문에 </a:t>
            </a:r>
          </a:p>
          <a:p>
            <a:r>
              <a:rPr lang="ko-KR" altLang="en-US" dirty="0"/>
              <a:t>몰입해서 진행하는 기간 이전에는 온라인으로 소통하려 했으나 소통의 부재로 인해 다소 어려움을 </a:t>
            </a:r>
            <a:r>
              <a:rPr lang="ko-KR" altLang="en-US" dirty="0" err="1"/>
              <a:t>느꼇고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통해 소통에 대한 중요성을 다시금 느끼게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생소한 라이브러리와 협업하기 위해 사용한 </a:t>
            </a:r>
            <a:r>
              <a:rPr lang="ko-KR" altLang="en-US" dirty="0" err="1"/>
              <a:t>깃허브에</a:t>
            </a:r>
            <a:r>
              <a:rPr lang="ko-KR" altLang="en-US" dirty="0"/>
              <a:t> 대한 사용법이 </a:t>
            </a:r>
          </a:p>
          <a:p>
            <a:r>
              <a:rPr lang="ko-KR" altLang="en-US" dirty="0"/>
              <a:t>익숙하지 않아 다소 어려움을 겪었습니다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41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이상으로 </a:t>
            </a:r>
          </a:p>
          <a:p>
            <a:r>
              <a:rPr lang="ko-KR" altLang="en-US" dirty="0"/>
              <a:t>발표를 모두 마치겠습니다 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9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팀원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명의 팀원이 구성되어 프론트와 백으로 분담하여 진행하였으며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6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사용된 기술에 대해 파이프라인을 그려보았습니다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프로젝트를 진행하면서 작업한 툴은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를 활용하였으며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팀원간의 협업을 위해 </a:t>
            </a:r>
            <a:r>
              <a:rPr lang="ko-KR" altLang="en-US" dirty="0" err="1"/>
              <a:t>깃허브로</a:t>
            </a:r>
            <a:r>
              <a:rPr lang="ko-KR" altLang="en-US" dirty="0"/>
              <a:t> </a:t>
            </a:r>
            <a:r>
              <a:rPr lang="en-US" altLang="ko-KR" dirty="0"/>
              <a:t>~~~~~~ </a:t>
            </a:r>
            <a:r>
              <a:rPr lang="ko-KR" altLang="en-US" dirty="0"/>
              <a:t>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사용자에게 보여지는 부분인 클라이언트부분은 </a:t>
            </a:r>
            <a:r>
              <a:rPr lang="ko-KR" altLang="en-US" dirty="0" err="1"/>
              <a:t>리액트로</a:t>
            </a:r>
            <a:r>
              <a:rPr lang="ko-KR" altLang="en-US" dirty="0"/>
              <a:t> 구현하였고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페이지간의</a:t>
            </a:r>
            <a:r>
              <a:rPr lang="ko-KR" altLang="en-US" dirty="0"/>
              <a:t> 연결을 위해 라우팅 기능을 이용하였습니다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보여지지 않는 서버 부분은 노드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기반인 </a:t>
            </a:r>
            <a:r>
              <a:rPr lang="en-US" altLang="ko-KR" dirty="0"/>
              <a:t>express </a:t>
            </a:r>
            <a:r>
              <a:rPr lang="ko-KR" altLang="en-US" dirty="0"/>
              <a:t>서버를 활용하였으며</a:t>
            </a:r>
          </a:p>
          <a:p>
            <a:r>
              <a:rPr lang="ko-KR" altLang="en-US" dirty="0" err="1"/>
              <a:t>입력받은</a:t>
            </a:r>
            <a:r>
              <a:rPr lang="ko-KR" altLang="en-US" dirty="0"/>
              <a:t> 데이터를 적재하기 위해 </a:t>
            </a:r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기반인 몽고</a:t>
            </a:r>
            <a:r>
              <a:rPr lang="en-US" altLang="ko-KR" dirty="0"/>
              <a:t>DB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8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서비스에 대한 기획 의도입니다</a:t>
            </a:r>
          </a:p>
          <a:p>
            <a:r>
              <a:rPr lang="ko-KR" altLang="en-US" dirty="0"/>
              <a:t>여러분 혹시 건강관리 잘 하고 계신가요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9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그래프는</a:t>
            </a:r>
          </a:p>
          <a:p>
            <a:r>
              <a:rPr lang="ko-KR" altLang="en-US" dirty="0"/>
              <a:t>지금은 조금 완화되었지만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의 영향으로 인해 많은 사람들의 관심사에 대해 </a:t>
            </a:r>
            <a:r>
              <a:rPr lang="ko-KR" altLang="en-US" dirty="0" err="1"/>
              <a:t>시장조사한</a:t>
            </a:r>
            <a:r>
              <a:rPr lang="ko-KR" altLang="en-US" dirty="0"/>
              <a:t>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시각화된 그래프를 보시면 알 수 있듯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상위 쪽 랭크에 분포된 관심사들이 </a:t>
            </a:r>
            <a:r>
              <a:rPr lang="ko-KR" altLang="en-US" dirty="0" err="1"/>
              <a:t>건강쪽의</a:t>
            </a:r>
            <a:r>
              <a:rPr lang="ko-KR" altLang="en-US" dirty="0"/>
              <a:t> 분야임을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때문에 저희는 건강을 주제로 운동에 대한 서비스를 </a:t>
            </a:r>
            <a:r>
              <a:rPr lang="ko-KR" altLang="en-US" dirty="0" err="1"/>
              <a:t>개발하는것을</a:t>
            </a:r>
            <a:r>
              <a:rPr lang="ko-KR" altLang="en-US" dirty="0"/>
              <a:t> 필두로 하여</a:t>
            </a:r>
          </a:p>
          <a:p>
            <a:r>
              <a:rPr lang="ko-KR" altLang="en-US" dirty="0"/>
              <a:t>주제를 선정을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그래프는 소셜 데이터를 참고한 홈 트레이닝과 관련된 키워드들에 대한 분포입니다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상위 키워드인 매트</a:t>
            </a:r>
            <a:r>
              <a:rPr lang="en-US" altLang="ko-KR" dirty="0"/>
              <a:t>, </a:t>
            </a:r>
            <a:r>
              <a:rPr lang="ko-KR" altLang="en-US" dirty="0" err="1"/>
              <a:t>홈짐</a:t>
            </a:r>
            <a:r>
              <a:rPr lang="en-US" altLang="ko-KR" dirty="0"/>
              <a:t>, </a:t>
            </a:r>
            <a:r>
              <a:rPr lang="ko-KR" altLang="en-US" dirty="0" err="1"/>
              <a:t>요가복을</a:t>
            </a:r>
            <a:r>
              <a:rPr lang="ko-KR" altLang="en-US" dirty="0"/>
              <a:t> 정리해보면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집에서 </a:t>
            </a:r>
            <a:r>
              <a:rPr lang="ko-KR" altLang="en-US" dirty="0" err="1"/>
              <a:t>요가복을</a:t>
            </a:r>
            <a:r>
              <a:rPr lang="ko-KR" altLang="en-US" dirty="0"/>
              <a:t> 입고 </a:t>
            </a:r>
            <a:r>
              <a:rPr lang="ko-KR" altLang="en-US" dirty="0" err="1"/>
              <a:t>매트위에서</a:t>
            </a:r>
            <a:r>
              <a:rPr lang="ko-KR" altLang="en-US" dirty="0"/>
              <a:t> 할 수 있는 운동 이라고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요가는 다소 전문성이 </a:t>
            </a:r>
            <a:r>
              <a:rPr lang="ko-KR" altLang="en-US" dirty="0" err="1"/>
              <a:t>짙어보이는</a:t>
            </a:r>
            <a:r>
              <a:rPr lang="ko-KR" altLang="en-US" dirty="0"/>
              <a:t> 운동이었기에</a:t>
            </a:r>
          </a:p>
          <a:p>
            <a:r>
              <a:rPr lang="ko-KR" altLang="en-US" dirty="0"/>
              <a:t>접근성이 비교적 낮아</a:t>
            </a:r>
          </a:p>
          <a:p>
            <a:r>
              <a:rPr lang="ko-KR" altLang="en-US" dirty="0"/>
              <a:t>요가를 처음 하는 사람들은 어려워 할 수밖에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학원이나 전문 기관에서 배우기 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간단하게 집에서 자세를 취해보며 선행학습을 해보면 어떨까 싶어 이 서비스를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3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개발한 서비스는 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모델을 기반으로 사용자가 취하는 자세가 올바른지 판별해주는 기능을 담고있는 서비스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더불어 여러 자세에 대한 정보와 사용자간의 커뮤니티를 위한 게시판 기능을 추가하여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5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서비스에 사용된 </a:t>
            </a:r>
            <a:r>
              <a:rPr lang="en-US" altLang="ko-KR" dirty="0"/>
              <a:t>AI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모델에 대한 파트입니다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39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기술은 </a:t>
            </a:r>
            <a:r>
              <a:rPr lang="ko-KR" altLang="en-US" dirty="0" err="1"/>
              <a:t>텐서플로우의</a:t>
            </a:r>
            <a:r>
              <a:rPr lang="ko-KR" altLang="en-US" dirty="0"/>
              <a:t> </a:t>
            </a:r>
            <a:r>
              <a:rPr lang="ko-KR" altLang="en-US" dirty="0" err="1"/>
              <a:t>무브넷</a:t>
            </a:r>
            <a:r>
              <a:rPr lang="ko-KR" altLang="en-US" dirty="0"/>
              <a:t> 모델을 활용하였고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무브넷</a:t>
            </a:r>
            <a:r>
              <a:rPr lang="ko-KR" altLang="en-US" dirty="0"/>
              <a:t> 모델은 </a:t>
            </a:r>
            <a:r>
              <a:rPr lang="ko-KR" altLang="en-US" dirty="0" err="1"/>
              <a:t>텐서플로우의</a:t>
            </a:r>
            <a:r>
              <a:rPr lang="ko-KR" altLang="en-US" dirty="0"/>
              <a:t> 경량화된 모델로 운동</a:t>
            </a:r>
            <a:r>
              <a:rPr lang="en-US" altLang="ko-KR" dirty="0"/>
              <a:t>, </a:t>
            </a:r>
            <a:r>
              <a:rPr lang="ko-KR" altLang="en-US" dirty="0"/>
              <a:t>춤 등의 </a:t>
            </a:r>
            <a:r>
              <a:rPr lang="ko-KR" altLang="en-US" dirty="0" err="1"/>
              <a:t>데이터셋</a:t>
            </a:r>
            <a:r>
              <a:rPr lang="ko-KR" altLang="en-US" dirty="0"/>
              <a:t> 기반으로 학습된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93B4A-EABF-4B87-8CAB-9FF7E33671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4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diagramDrawing" Target="../diagrams/drawing1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7979"/>
            <a:ext cx="10696575" cy="6155840"/>
            <a:chOff x="-52240" y="727979"/>
            <a:chExt cx="10799719" cy="615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40" y="727979"/>
              <a:ext cx="10799719" cy="61558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55301" y="1724025"/>
            <a:ext cx="4185972" cy="4185972"/>
            <a:chOff x="3254633" y="1735381"/>
            <a:chExt cx="4185972" cy="4185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4633" y="1735381"/>
              <a:ext cx="4185972" cy="41859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72583" y="3151495"/>
            <a:ext cx="436667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600" kern="0" spc="-200" dirty="0">
                <a:solidFill>
                  <a:srgbClr val="30364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Gmarket Sans Bold" pitchFamily="34" charset="0"/>
              </a:rPr>
              <a:t>yogA!</a:t>
            </a:r>
            <a:endParaRPr lang="en-US" sz="5600" dirty="0">
              <a:solidFill>
                <a:srgbClr val="303641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0147" y="4465804"/>
            <a:ext cx="32515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AI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양재 허브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AI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 개발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조</a:t>
            </a:r>
            <a:endParaRPr 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8703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AI </a:t>
            </a:r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 프로세스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8096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8707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A5C989-2B64-C06C-C56E-E248F6E7CF81}"/>
              </a:ext>
            </a:extLst>
          </p:cNvPr>
          <p:cNvSpPr/>
          <p:nvPr/>
        </p:nvSpPr>
        <p:spPr>
          <a:xfrm>
            <a:off x="9082088" y="5714105"/>
            <a:ext cx="1295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CE86-1939-66DA-D273-40FA3F475FF2}"/>
              </a:ext>
            </a:extLst>
          </p:cNvPr>
          <p:cNvSpPr txBox="1"/>
          <p:nvPr/>
        </p:nvSpPr>
        <p:spPr>
          <a:xfrm>
            <a:off x="472735" y="187642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요가자세교정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&amp;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정확한 요가 자세 기록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209F7-0365-8BB6-A9BC-5CAD3DE12C9F}"/>
              </a:ext>
            </a:extLst>
          </p:cNvPr>
          <p:cNvSpPr txBox="1"/>
          <p:nvPr/>
        </p:nvSpPr>
        <p:spPr>
          <a:xfrm>
            <a:off x="918048" y="3958598"/>
            <a:ext cx="2884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MoveNet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요가자세 확인</a:t>
            </a:r>
            <a:endParaRPr lang="en-US" altLang="ko-KR" sz="2000" b="1" dirty="0">
              <a:solidFill>
                <a:schemeClr val="bg1"/>
              </a:solidFill>
              <a:effectLst>
                <a:glow rad="101600">
                  <a:schemeClr val="accent1">
                    <a:lumMod val="60000"/>
                    <a:lumOff val="40000"/>
                    <a:alpha val="60000"/>
                  </a:schemeClr>
                </a:glow>
              </a:effectLst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AB2AF-BBD0-7BE1-5C34-4FBB1D07BF8E}"/>
              </a:ext>
            </a:extLst>
          </p:cNvPr>
          <p:cNvSpPr txBox="1"/>
          <p:nvPr/>
        </p:nvSpPr>
        <p:spPr>
          <a:xfrm>
            <a:off x="1236566" y="2932901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요가자세 선택 및 시작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97639-0AA0-98D4-2E50-D03B4E601503}"/>
              </a:ext>
            </a:extLst>
          </p:cNvPr>
          <p:cNvSpPr txBox="1"/>
          <p:nvPr/>
        </p:nvSpPr>
        <p:spPr>
          <a:xfrm>
            <a:off x="682728" y="5045853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선택한 요가자세와 나의 자세 비교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57F69BB0-1F35-7C56-5623-A9F54268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12" y="1937952"/>
            <a:ext cx="3292342" cy="3415706"/>
          </a:xfrm>
          <a:prstGeom prst="rect">
            <a:avLst/>
          </a:prstGeom>
          <a:ln>
            <a:solidFill>
              <a:srgbClr val="30364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E0E7D-0777-A2E4-8CD4-FCD4072B677F}"/>
              </a:ext>
            </a:extLst>
          </p:cNvPr>
          <p:cNvSpPr txBox="1"/>
          <p:nvPr/>
        </p:nvSpPr>
        <p:spPr>
          <a:xfrm>
            <a:off x="1370417" y="610233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자세에 대한 피드백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B31AAD6A-0F79-AAF4-E10B-632ADD5B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7" y="3476625"/>
            <a:ext cx="3292342" cy="3415707"/>
          </a:xfrm>
          <a:prstGeom prst="rect">
            <a:avLst/>
          </a:prstGeom>
          <a:ln>
            <a:solidFill>
              <a:srgbClr val="30364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D4837A-416A-87BC-D1A0-D06556C882C9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60432" y="2245757"/>
            <a:ext cx="0" cy="6871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3E5661-08B4-0153-C87E-4DEA88210FB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360430" y="3302233"/>
            <a:ext cx="2" cy="65636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3F52A0-9607-C688-4DE8-14392EF9635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360430" y="4358708"/>
            <a:ext cx="1" cy="6871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4F556-E4C0-D692-BBD7-EC52E40603B8}"/>
              </a:ext>
            </a:extLst>
          </p:cNvPr>
          <p:cNvCxnSpPr>
            <a:cxnSpLocks/>
          </p:cNvCxnSpPr>
          <p:nvPr/>
        </p:nvCxnSpPr>
        <p:spPr>
          <a:xfrm flipH="1">
            <a:off x="2360430" y="5415185"/>
            <a:ext cx="1" cy="6871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1022131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기술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961392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1022539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8F8480-907E-EFBA-8BB3-B7759DBCB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r="2271"/>
          <a:stretch/>
        </p:blipFill>
        <p:spPr>
          <a:xfrm>
            <a:off x="1617693" y="1711446"/>
            <a:ext cx="8073994" cy="5499140"/>
          </a:xfrm>
          <a:prstGeom prst="rect">
            <a:avLst/>
          </a:prstGeom>
        </p:spPr>
      </p:pic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54694D2A-F92D-6E00-3B10-B86DE5B4458F}"/>
              </a:ext>
            </a:extLst>
          </p:cNvPr>
          <p:cNvSpPr/>
          <p:nvPr/>
        </p:nvSpPr>
        <p:spPr>
          <a:xfrm>
            <a:off x="1995487" y="4430108"/>
            <a:ext cx="685800" cy="260407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Info</a:t>
            </a:r>
            <a:endParaRPr lang="ko-KR" altLang="en-US" dirty="0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3C1C143F-57B6-D68B-785D-825CB0C6E740}"/>
              </a:ext>
            </a:extLst>
          </p:cNvPr>
          <p:cNvSpPr/>
          <p:nvPr/>
        </p:nvSpPr>
        <p:spPr>
          <a:xfrm>
            <a:off x="4214455" y="1763298"/>
            <a:ext cx="803996" cy="228600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1312F8C0-67AD-4A1E-BDEB-F9D7FD1F01A9}"/>
              </a:ext>
            </a:extLst>
          </p:cNvPr>
          <p:cNvSpPr/>
          <p:nvPr/>
        </p:nvSpPr>
        <p:spPr>
          <a:xfrm>
            <a:off x="5378668" y="1775087"/>
            <a:ext cx="989734" cy="216811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Register</a:t>
            </a:r>
            <a:endParaRPr lang="ko-KR" altLang="en-US" dirty="0"/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10386977-F156-4C78-02A8-C6485FA57321}"/>
              </a:ext>
            </a:extLst>
          </p:cNvPr>
          <p:cNvSpPr/>
          <p:nvPr/>
        </p:nvSpPr>
        <p:spPr>
          <a:xfrm>
            <a:off x="4067899" y="3019425"/>
            <a:ext cx="1097108" cy="228600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Let’s Start</a:t>
            </a:r>
            <a:endParaRPr lang="ko-KR" altLang="en-US" sz="1600" dirty="0"/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B8BC9515-AFE0-83FB-B6DD-4289D1429CDE}"/>
              </a:ext>
            </a:extLst>
          </p:cNvPr>
          <p:cNvSpPr/>
          <p:nvPr/>
        </p:nvSpPr>
        <p:spPr>
          <a:xfrm>
            <a:off x="4052960" y="5299132"/>
            <a:ext cx="1325708" cy="228600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Community</a:t>
            </a:r>
            <a:endParaRPr lang="ko-KR" altLang="en-US" dirty="0"/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02FA828A-7C9D-E3BB-ED30-634967FAF2E5}"/>
              </a:ext>
            </a:extLst>
          </p:cNvPr>
          <p:cNvSpPr/>
          <p:nvPr/>
        </p:nvSpPr>
        <p:spPr>
          <a:xfrm>
            <a:off x="1953519" y="5153025"/>
            <a:ext cx="685800" cy="260407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15A6A395-CE34-FA33-C7E3-FB9F187CD365}"/>
              </a:ext>
            </a:extLst>
          </p:cNvPr>
          <p:cNvSpPr/>
          <p:nvPr/>
        </p:nvSpPr>
        <p:spPr>
          <a:xfrm>
            <a:off x="1911856" y="1763298"/>
            <a:ext cx="803996" cy="228600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0F603183-EE8C-D35A-9D61-8A98798A90AE}"/>
              </a:ext>
            </a:extLst>
          </p:cNvPr>
          <p:cNvSpPr/>
          <p:nvPr/>
        </p:nvSpPr>
        <p:spPr>
          <a:xfrm>
            <a:off x="6887298" y="1513110"/>
            <a:ext cx="1066800" cy="216811"/>
          </a:xfrm>
          <a:prstGeom prst="roundRect">
            <a:avLst/>
          </a:prstGeom>
          <a:solidFill>
            <a:srgbClr val="2C9BF1"/>
          </a:solidFill>
          <a:ln>
            <a:solidFill>
              <a:srgbClr val="2C9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8E2EB-DB0D-B91E-407E-CE32B6D68299}"/>
              </a:ext>
            </a:extLst>
          </p:cNvPr>
          <p:cNvSpPr txBox="1"/>
          <p:nvPr/>
        </p:nvSpPr>
        <p:spPr>
          <a:xfrm>
            <a:off x="1700191" y="1022131"/>
            <a:ext cx="189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WireFrame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8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4B15994-CA19-CD3C-1FF1-852C33D09E59}"/>
              </a:ext>
            </a:extLst>
          </p:cNvPr>
          <p:cNvGraphicFramePr>
            <a:graphicFrameLocks noGrp="1"/>
          </p:cNvGraphicFramePr>
          <p:nvPr/>
        </p:nvGraphicFramePr>
        <p:xfrm>
          <a:off x="385834" y="5083310"/>
          <a:ext cx="4947890" cy="1746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1851">
                  <a:extLst>
                    <a:ext uri="{9D8B030D-6E8A-4147-A177-3AD203B41FA5}">
                      <a16:colId xmlns:a16="http://schemas.microsoft.com/office/drawing/2014/main" val="2009969831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536639017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819963978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62106621"/>
                    </a:ext>
                  </a:extLst>
                </a:gridCol>
              </a:tblGrid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Num(PK)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233361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Yoga_type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char(20)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4615076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char(30)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745470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Yoga_content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73150878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yogaEffect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yogaEffect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Yoga_effect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934587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yogaWarning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yogaWarning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Yoga_warning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90142875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yogaImg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yogaImg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Yoga_img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801874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8E16BAD-F5A9-D05D-D407-F03F65FB7F71}"/>
              </a:ext>
            </a:extLst>
          </p:cNvPr>
          <p:cNvGraphicFramePr>
            <a:graphicFrameLocks noGrp="1"/>
          </p:cNvGraphicFramePr>
          <p:nvPr/>
        </p:nvGraphicFramePr>
        <p:xfrm>
          <a:off x="421379" y="2835703"/>
          <a:ext cx="4876800" cy="1247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761">
                  <a:extLst>
                    <a:ext uri="{9D8B030D-6E8A-4147-A177-3AD203B41FA5}">
                      <a16:colId xmlns:a16="http://schemas.microsoft.com/office/drawing/2014/main" val="2009969831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536639017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819963978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62106621"/>
                    </a:ext>
                  </a:extLst>
                </a:gridCol>
              </a:tblGrid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shortId</a:t>
                      </a:r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(PK)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shortId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char(100)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233361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Email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char(30)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4615076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password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password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PWD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char(20)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745470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nickname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nickname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Nickname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char(30)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73150878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timestamps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timestamps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Date_time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datetime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934587"/>
                  </a:ext>
                </a:extLst>
              </a:tr>
            </a:tbl>
          </a:graphicData>
        </a:graphic>
      </p:graphicFrame>
      <p:graphicFrame>
        <p:nvGraphicFramePr>
          <p:cNvPr id="14" name="표 11">
            <a:extLst>
              <a:ext uri="{FF2B5EF4-FFF2-40B4-BE49-F238E27FC236}">
                <a16:creationId xmlns:a16="http://schemas.microsoft.com/office/drawing/2014/main" id="{A3CC5039-E937-F0EA-37EF-70500D903AE2}"/>
              </a:ext>
            </a:extLst>
          </p:cNvPr>
          <p:cNvGraphicFramePr>
            <a:graphicFrameLocks noGrp="1"/>
          </p:cNvGraphicFramePr>
          <p:nvPr/>
        </p:nvGraphicFramePr>
        <p:xfrm>
          <a:off x="5581997" y="4068636"/>
          <a:ext cx="4947890" cy="1247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1851">
                  <a:extLst>
                    <a:ext uri="{9D8B030D-6E8A-4147-A177-3AD203B41FA5}">
                      <a16:colId xmlns:a16="http://schemas.microsoft.com/office/drawing/2014/main" val="2009969831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536639017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819963978"/>
                    </a:ext>
                  </a:extLst>
                </a:gridCol>
                <a:gridCol w="1102013">
                  <a:extLst>
                    <a:ext uri="{9D8B030D-6E8A-4147-A177-3AD203B41FA5}">
                      <a16:colId xmlns:a16="http://schemas.microsoft.com/office/drawing/2014/main" val="362106621"/>
                    </a:ext>
                  </a:extLst>
                </a:gridCol>
              </a:tblGrid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Author(PK)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author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Author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char(100)</a:t>
                      </a:r>
                      <a:endParaRPr lang="en-US" sz="14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5076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Post_title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varchar(100)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745470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content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content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Post_content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73150878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url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url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Post_url</a:t>
                      </a:r>
                      <a:endParaRPr lang="en-US" sz="14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text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934587"/>
                  </a:ext>
                </a:extLst>
              </a:tr>
              <a:tr h="249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shortId</a:t>
                      </a: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(FK)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shortId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char(100)</a:t>
                      </a:r>
                      <a:endParaRPr lang="en-US" sz="14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53319181"/>
                  </a:ext>
                </a:extLst>
              </a:tr>
            </a:tbl>
          </a:graphicData>
        </a:graphic>
      </p:graphicFrame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EB37111-5450-2AB1-09B5-0142A8DF48C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4841393" y="854088"/>
            <a:ext cx="1232933" cy="5196163"/>
          </a:xfrm>
          <a:prstGeom prst="bentConnector3">
            <a:avLst>
              <a:gd name="adj1" fmla="val -1854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558268-AF64-6E9C-B7F7-02E62004FB76}"/>
              </a:ext>
            </a:extLst>
          </p:cNvPr>
          <p:cNvSpPr txBox="1"/>
          <p:nvPr/>
        </p:nvSpPr>
        <p:spPr>
          <a:xfrm>
            <a:off x="5514469" y="3705225"/>
            <a:ext cx="550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Post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021AA-BBF7-B20E-1B97-A0397633845B}"/>
              </a:ext>
            </a:extLst>
          </p:cNvPr>
          <p:cNvSpPr txBox="1"/>
          <p:nvPr/>
        </p:nvSpPr>
        <p:spPr>
          <a:xfrm>
            <a:off x="388749" y="4706755"/>
            <a:ext cx="102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Yoga_Info</a:t>
            </a:r>
            <a:endParaRPr lang="ko-KR" alt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8ED047-725A-286B-33C4-01B70CA00CAD}"/>
              </a:ext>
            </a:extLst>
          </p:cNvPr>
          <p:cNvSpPr txBox="1"/>
          <p:nvPr/>
        </p:nvSpPr>
        <p:spPr>
          <a:xfrm>
            <a:off x="323679" y="2468063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Member</a:t>
            </a:r>
            <a:endParaRPr lang="ko-KR" altLang="en-US" sz="16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20AC68-5217-963E-1393-27EF34283EF4}"/>
              </a:ext>
            </a:extLst>
          </p:cNvPr>
          <p:cNvCxnSpPr>
            <a:cxnSpLocks/>
          </p:cNvCxnSpPr>
          <p:nvPr/>
        </p:nvCxnSpPr>
        <p:spPr>
          <a:xfrm>
            <a:off x="3138487" y="2468063"/>
            <a:ext cx="0" cy="2546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7CF0A2B-BFA7-5635-8A74-8C5FED91AA9C}"/>
              </a:ext>
            </a:extLst>
          </p:cNvPr>
          <p:cNvCxnSpPr>
            <a:cxnSpLocks/>
          </p:cNvCxnSpPr>
          <p:nvPr/>
        </p:nvCxnSpPr>
        <p:spPr>
          <a:xfrm flipH="1">
            <a:off x="7922533" y="3859580"/>
            <a:ext cx="133409" cy="209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F863C7-8494-6A80-3016-C8046377FF98}"/>
              </a:ext>
            </a:extLst>
          </p:cNvPr>
          <p:cNvCxnSpPr>
            <a:cxnSpLocks/>
          </p:cNvCxnSpPr>
          <p:nvPr/>
        </p:nvCxnSpPr>
        <p:spPr>
          <a:xfrm>
            <a:off x="8061538" y="3859209"/>
            <a:ext cx="133409" cy="209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9FB3C3E-511A-AE42-0D19-A7EC11721C58}"/>
              </a:ext>
            </a:extLst>
          </p:cNvPr>
          <p:cNvCxnSpPr>
            <a:cxnSpLocks/>
          </p:cNvCxnSpPr>
          <p:nvPr/>
        </p:nvCxnSpPr>
        <p:spPr>
          <a:xfrm rot="16200000">
            <a:off x="8058740" y="3709296"/>
            <a:ext cx="0" cy="299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7941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기술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7334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7945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9AADE-1B7A-3677-2A91-5BDFFB790369}"/>
              </a:ext>
            </a:extLst>
          </p:cNvPr>
          <p:cNvSpPr txBox="1"/>
          <p:nvPr/>
        </p:nvSpPr>
        <p:spPr>
          <a:xfrm>
            <a:off x="1700191" y="794164"/>
            <a:ext cx="15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DB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61279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2917"/>
            <a:ext cx="10778161" cy="2480576"/>
            <a:chOff x="-352886" y="772917"/>
            <a:chExt cx="11131047" cy="2480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2886" y="772917"/>
              <a:ext cx="11131047" cy="2480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5613" y="2283956"/>
            <a:ext cx="1984011" cy="1984011"/>
            <a:chOff x="4355613" y="2283956"/>
            <a:chExt cx="1984011" cy="198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13" y="2283956"/>
              <a:ext cx="1984011" cy="19840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33477" y="4456800"/>
            <a:ext cx="8002624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100" kern="0" spc="-2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사용자 기반 기능</a:t>
            </a:r>
            <a:endParaRPr 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9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7179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기능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6572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7183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8F9162-A57B-5C02-FFF5-FF38FE0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60" y="2550557"/>
            <a:ext cx="4643526" cy="4717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EAB8F2-249D-8069-1F2C-A02257A7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2645273"/>
            <a:ext cx="4719728" cy="4717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313D6-D0F0-B477-BFC4-9347C6DAEDA0}"/>
              </a:ext>
            </a:extLst>
          </p:cNvPr>
          <p:cNvSpPr txBox="1"/>
          <p:nvPr/>
        </p:nvSpPr>
        <p:spPr>
          <a:xfrm flipH="1">
            <a:off x="2224087" y="218122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Map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8875D-F60D-D795-FC07-B16E15E184CB}"/>
              </a:ext>
            </a:extLst>
          </p:cNvPr>
          <p:cNvSpPr txBox="1"/>
          <p:nvPr/>
        </p:nvSpPr>
        <p:spPr>
          <a:xfrm flipH="1">
            <a:off x="7314780" y="2181225"/>
            <a:ext cx="148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Community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3C234B-EE9E-503E-2697-9EC3AEFFC258}"/>
              </a:ext>
            </a:extLst>
          </p:cNvPr>
          <p:cNvCxnSpPr>
            <a:cxnSpLocks/>
          </p:cNvCxnSpPr>
          <p:nvPr/>
        </p:nvCxnSpPr>
        <p:spPr>
          <a:xfrm>
            <a:off x="5348287" y="1876425"/>
            <a:ext cx="0" cy="5486400"/>
          </a:xfrm>
          <a:prstGeom prst="line">
            <a:avLst/>
          </a:prstGeom>
          <a:ln w="19050">
            <a:solidFill>
              <a:srgbClr val="3036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BB8925-7C87-61CF-B54D-9FFD74B03CF1}"/>
              </a:ext>
            </a:extLst>
          </p:cNvPr>
          <p:cNvSpPr txBox="1"/>
          <p:nvPr/>
        </p:nvSpPr>
        <p:spPr>
          <a:xfrm>
            <a:off x="1081087" y="1764535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내 위치 기반 근처 요가 학원 검색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E674E-2C1E-C6B2-CA92-E0C254FCA7EC}"/>
              </a:ext>
            </a:extLst>
          </p:cNvPr>
          <p:cNvSpPr txBox="1"/>
          <p:nvPr/>
        </p:nvSpPr>
        <p:spPr>
          <a:xfrm>
            <a:off x="6948487" y="176453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요가 기록 커뮤니티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52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6417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기대효과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5810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6421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7122E-0167-34C0-7323-099A589EFA21}"/>
              </a:ext>
            </a:extLst>
          </p:cNvPr>
          <p:cNvGrpSpPr/>
          <p:nvPr/>
        </p:nvGrpSpPr>
        <p:grpSpPr>
          <a:xfrm>
            <a:off x="3471235" y="844407"/>
            <a:ext cx="3754103" cy="6780835"/>
            <a:chOff x="3471235" y="844407"/>
            <a:chExt cx="3754103" cy="6780835"/>
          </a:xfrm>
        </p:grpSpPr>
        <p:grpSp>
          <p:nvGrpSpPr>
            <p:cNvPr id="2" name="그룹 1006">
              <a:extLst>
                <a:ext uri="{FF2B5EF4-FFF2-40B4-BE49-F238E27FC236}">
                  <a16:creationId xmlns:a16="http://schemas.microsoft.com/office/drawing/2014/main" id="{C537A5C0-F956-A88D-ED3A-2892F323585D}"/>
                </a:ext>
              </a:extLst>
            </p:cNvPr>
            <p:cNvGrpSpPr/>
            <p:nvPr/>
          </p:nvGrpSpPr>
          <p:grpSpPr>
            <a:xfrm>
              <a:off x="4032584" y="1050931"/>
              <a:ext cx="2631406" cy="6540494"/>
              <a:chOff x="3486612" y="540783"/>
              <a:chExt cx="2631406" cy="6540494"/>
            </a:xfrm>
          </p:grpSpPr>
          <p:pic>
            <p:nvPicPr>
              <p:cNvPr id="3" name="Object 26">
                <a:extLst>
                  <a:ext uri="{FF2B5EF4-FFF2-40B4-BE49-F238E27FC236}">
                    <a16:creationId xmlns:a16="http://schemas.microsoft.com/office/drawing/2014/main" id="{85AA4D63-E2AC-E01B-2B74-8C8B39B04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86612" y="540783"/>
                <a:ext cx="2631406" cy="6540494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AED922-95A7-A94D-51E1-E468A7CAF447}"/>
                </a:ext>
              </a:extLst>
            </p:cNvPr>
            <p:cNvSpPr/>
            <p:nvPr/>
          </p:nvSpPr>
          <p:spPr>
            <a:xfrm>
              <a:off x="3471235" y="844407"/>
              <a:ext cx="3754103" cy="6780835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6734E7-67AF-B9DD-0114-995862A88C3A}"/>
              </a:ext>
            </a:extLst>
          </p:cNvPr>
          <p:cNvGrpSpPr/>
          <p:nvPr/>
        </p:nvGrpSpPr>
        <p:grpSpPr>
          <a:xfrm>
            <a:off x="8194571" y="5915025"/>
            <a:ext cx="2198038" cy="1046440"/>
            <a:chOff x="7802508" y="3933825"/>
            <a:chExt cx="2198038" cy="10464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44645-8473-1C1E-A266-EA42C56AF25A}"/>
                </a:ext>
              </a:extLst>
            </p:cNvPr>
            <p:cNvSpPr txBox="1"/>
            <p:nvPr/>
          </p:nvSpPr>
          <p:spPr>
            <a:xfrm>
              <a:off x="7802508" y="3933825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0364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사용성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01E868-D743-C023-CBF1-315E915390E9}"/>
                </a:ext>
              </a:extLst>
            </p:cNvPr>
            <p:cNvSpPr txBox="1"/>
            <p:nvPr/>
          </p:nvSpPr>
          <p:spPr>
            <a:xfrm>
              <a:off x="7802508" y="4395490"/>
              <a:ext cx="21980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사용자 맞춤형 요가 모델</a:t>
              </a:r>
              <a:br>
                <a:rPr lang="en-US" altLang="ko-KR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</a:br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사용자 위치 기반 지도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A0B39D-E567-C59D-987E-B488469516A0}"/>
              </a:ext>
            </a:extLst>
          </p:cNvPr>
          <p:cNvGrpSpPr/>
          <p:nvPr/>
        </p:nvGrpSpPr>
        <p:grpSpPr>
          <a:xfrm>
            <a:off x="798741" y="3030861"/>
            <a:ext cx="3550972" cy="1046440"/>
            <a:chOff x="7802508" y="3933825"/>
            <a:chExt cx="3550972" cy="10464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38F12-8D0A-EC99-C3D0-08AD10A388C1}"/>
                </a:ext>
              </a:extLst>
            </p:cNvPr>
            <p:cNvSpPr txBox="1"/>
            <p:nvPr/>
          </p:nvSpPr>
          <p:spPr>
            <a:xfrm>
              <a:off x="7802508" y="3933825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0364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발전성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92B92C-897B-9CC6-C565-2A218CCBDEA9}"/>
                </a:ext>
              </a:extLst>
            </p:cNvPr>
            <p:cNvSpPr txBox="1"/>
            <p:nvPr/>
          </p:nvSpPr>
          <p:spPr>
            <a:xfrm>
              <a:off x="7802508" y="4395490"/>
              <a:ext cx="3550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추가적으로 요가 자세를 모델에 학습시켜</a:t>
              </a:r>
              <a:br>
                <a:rPr lang="en-US" altLang="ko-KR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</a:br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다양한 </a:t>
              </a:r>
              <a:r>
                <a:rPr lang="en-US" altLang="ko-KR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AI </a:t>
              </a:r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요가 모델 서비스 가능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88122A-36F0-536B-8203-C0F4CD05A687}"/>
              </a:ext>
            </a:extLst>
          </p:cNvPr>
          <p:cNvGrpSpPr/>
          <p:nvPr/>
        </p:nvGrpSpPr>
        <p:grpSpPr>
          <a:xfrm>
            <a:off x="1157287" y="5229225"/>
            <a:ext cx="3231975" cy="1046440"/>
            <a:chOff x="7802508" y="3933825"/>
            <a:chExt cx="3231975" cy="10464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72B91E-8BDE-C696-756A-2E2F917588A3}"/>
                </a:ext>
              </a:extLst>
            </p:cNvPr>
            <p:cNvSpPr txBox="1"/>
            <p:nvPr/>
          </p:nvSpPr>
          <p:spPr>
            <a:xfrm>
              <a:off x="7802508" y="3933825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0364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경제성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FB2F42-9BBA-451A-B0F2-2FE7D7E0B3B7}"/>
                </a:ext>
              </a:extLst>
            </p:cNvPr>
            <p:cNvSpPr txBox="1"/>
            <p:nvPr/>
          </p:nvSpPr>
          <p:spPr>
            <a:xfrm>
              <a:off x="7802508" y="4395490"/>
              <a:ext cx="3231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AI </a:t>
              </a:r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요가 모델을 이용한 요가 수련으로</a:t>
              </a:r>
              <a:br>
                <a:rPr lang="en-US" altLang="ko-KR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</a:br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비용 절감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F32E56-0D7A-A6CF-89A5-C4B79B7BA5E8}"/>
              </a:ext>
            </a:extLst>
          </p:cNvPr>
          <p:cNvGrpSpPr/>
          <p:nvPr/>
        </p:nvGrpSpPr>
        <p:grpSpPr>
          <a:xfrm>
            <a:off x="7114953" y="4178113"/>
            <a:ext cx="2198038" cy="1046440"/>
            <a:chOff x="7802508" y="3933825"/>
            <a:chExt cx="2198038" cy="10464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1B50D-D706-2678-CB33-D2D16C7A3A0D}"/>
                </a:ext>
              </a:extLst>
            </p:cNvPr>
            <p:cNvSpPr txBox="1"/>
            <p:nvPr/>
          </p:nvSpPr>
          <p:spPr>
            <a:xfrm>
              <a:off x="7802508" y="3933825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0364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접근성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E275AA-43E6-1412-53EA-3DE2EB9D8C3A}"/>
                </a:ext>
              </a:extLst>
            </p:cNvPr>
            <p:cNvSpPr txBox="1"/>
            <p:nvPr/>
          </p:nvSpPr>
          <p:spPr>
            <a:xfrm>
              <a:off x="7802508" y="4395490"/>
              <a:ext cx="21980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시간과 공간에 제약 없이</a:t>
              </a:r>
              <a:endParaRPr lang="en-US" altLang="ko-KR" sz="16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요가 수련 가능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1E152A-8854-4599-AC28-21CCE000DAA4}"/>
              </a:ext>
            </a:extLst>
          </p:cNvPr>
          <p:cNvGrpSpPr/>
          <p:nvPr/>
        </p:nvGrpSpPr>
        <p:grpSpPr>
          <a:xfrm>
            <a:off x="6873516" y="2549937"/>
            <a:ext cx="3416320" cy="800219"/>
            <a:chOff x="7802508" y="3933825"/>
            <a:chExt cx="3416320" cy="8002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E6E24F-3FD4-76BA-3521-FF7AB6AA5FB1}"/>
                </a:ext>
              </a:extLst>
            </p:cNvPr>
            <p:cNvSpPr txBox="1"/>
            <p:nvPr/>
          </p:nvSpPr>
          <p:spPr>
            <a:xfrm>
              <a:off x="7802508" y="3933825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30364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확장성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E3D4F9-57C9-0894-42C6-4EFCE089B454}"/>
                </a:ext>
              </a:extLst>
            </p:cNvPr>
            <p:cNvSpPr txBox="1"/>
            <p:nvPr/>
          </p:nvSpPr>
          <p:spPr>
            <a:xfrm>
              <a:off x="7802508" y="4395490"/>
              <a:ext cx="3416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30364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이용자 간의 교류를 통해 커뮤니티 확대</a:t>
              </a: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000C1E8-A7CD-65B5-87B3-C55F9E1AF3E8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1901929" y="3261690"/>
            <a:ext cx="2781147" cy="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C2852A5-64F9-2E1E-27AE-E1335C63E526}"/>
              </a:ext>
            </a:extLst>
          </p:cNvPr>
          <p:cNvCxnSpPr>
            <a:cxnSpLocks/>
            <a:endCxn id="22" idx="3"/>
          </p:cNvCxnSpPr>
          <p:nvPr/>
        </p:nvCxnSpPr>
        <p:spPr>
          <a:xfrm rot="10800000" flipV="1">
            <a:off x="2260475" y="5460056"/>
            <a:ext cx="224961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6B0FBDE-02B6-124C-8799-1E76966907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14526" y="6163286"/>
            <a:ext cx="1881101" cy="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5E7C3CD-14B3-C7D5-6384-5684717CC89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6421795" y="4408946"/>
            <a:ext cx="69315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5EB846B7-BD48-8647-5E0D-2F9C916E3A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1795" y="2737135"/>
            <a:ext cx="45049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0DADE5E-5933-DB33-3C42-FE05CFC12E71}"/>
              </a:ext>
            </a:extLst>
          </p:cNvPr>
          <p:cNvSpPr/>
          <p:nvPr/>
        </p:nvSpPr>
        <p:spPr>
          <a:xfrm>
            <a:off x="1873568" y="3248025"/>
            <a:ext cx="45719" cy="45719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F1913B-EABF-6583-5484-F59E4D87BA2A}"/>
              </a:ext>
            </a:extLst>
          </p:cNvPr>
          <p:cNvSpPr/>
          <p:nvPr/>
        </p:nvSpPr>
        <p:spPr>
          <a:xfrm>
            <a:off x="2237614" y="5449974"/>
            <a:ext cx="45719" cy="45719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0C6B07-FD51-42F9-85B4-5CEA98CF1EA3}"/>
              </a:ext>
            </a:extLst>
          </p:cNvPr>
          <p:cNvSpPr/>
          <p:nvPr/>
        </p:nvSpPr>
        <p:spPr>
          <a:xfrm>
            <a:off x="8167687" y="6143625"/>
            <a:ext cx="45719" cy="45719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2D8478-08B4-441E-F662-AF8B995343FA}"/>
              </a:ext>
            </a:extLst>
          </p:cNvPr>
          <p:cNvSpPr/>
          <p:nvPr/>
        </p:nvSpPr>
        <p:spPr>
          <a:xfrm>
            <a:off x="7100887" y="4391025"/>
            <a:ext cx="45719" cy="45719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7A1893-E1C0-6871-6924-910399E9B532}"/>
              </a:ext>
            </a:extLst>
          </p:cNvPr>
          <p:cNvSpPr/>
          <p:nvPr/>
        </p:nvSpPr>
        <p:spPr>
          <a:xfrm>
            <a:off x="6872287" y="2714625"/>
            <a:ext cx="45719" cy="45719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5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6417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시연 영상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5810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6421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2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2917"/>
            <a:ext cx="10778161" cy="2480576"/>
            <a:chOff x="-352886" y="772917"/>
            <a:chExt cx="11131047" cy="2480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2886" y="772917"/>
              <a:ext cx="11131047" cy="2480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5613" y="2283956"/>
            <a:ext cx="1984011" cy="1984011"/>
            <a:chOff x="4355613" y="2283956"/>
            <a:chExt cx="1984011" cy="198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13" y="2283956"/>
              <a:ext cx="1984011" cy="19840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33477" y="4456800"/>
            <a:ext cx="8002624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100" kern="0" spc="-2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회고</a:t>
            </a:r>
            <a:endParaRPr 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07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6417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개선사항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5810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6421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2C5464-93E0-1DD1-BC38-F6DF43AA0E2A}"/>
              </a:ext>
            </a:extLst>
          </p:cNvPr>
          <p:cNvSpPr txBox="1"/>
          <p:nvPr/>
        </p:nvSpPr>
        <p:spPr>
          <a:xfrm>
            <a:off x="1793513" y="500062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댓글 기능</a:t>
            </a:r>
            <a:endParaRPr lang="en-US" altLang="ko-KR" sz="2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654BA-7C2F-870F-0C5C-E07490816827}"/>
              </a:ext>
            </a:extLst>
          </p:cNvPr>
          <p:cNvSpPr txBox="1"/>
          <p:nvPr/>
        </p:nvSpPr>
        <p:spPr>
          <a:xfrm>
            <a:off x="4385462" y="500062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커뮤니티 채팅</a:t>
            </a:r>
            <a:endParaRPr lang="en-US" altLang="ko-KR" sz="2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FF0327-6953-8E20-F0BC-7887A40B3896}"/>
              </a:ext>
            </a:extLst>
          </p:cNvPr>
          <p:cNvSpPr txBox="1"/>
          <p:nvPr/>
        </p:nvSpPr>
        <p:spPr>
          <a:xfrm>
            <a:off x="7538461" y="500062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요가자세 추가</a:t>
            </a:r>
            <a:endParaRPr lang="en-US" altLang="ko-KR" sz="2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1DBA42-0959-FC9B-63D2-BAE39808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66" y="2178264"/>
            <a:ext cx="2662397" cy="2516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E12140-AD86-D995-199B-C56ACE5D3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85" b="96989" l="3476" r="97472">
                        <a14:foregroundMark x1="11058" y1="26783" x2="11058" y2="26783"/>
                        <a14:foregroundMark x1="4107" y1="24723" x2="4107" y2="24723"/>
                        <a14:foregroundMark x1="11374" y1="9984" x2="11374" y2="9984"/>
                        <a14:foregroundMark x1="18325" y1="1743" x2="18325" y2="1743"/>
                        <a14:foregroundMark x1="27014" y1="11410" x2="27014" y2="11410"/>
                        <a14:foregroundMark x1="37441" y1="11094" x2="37441" y2="11094"/>
                        <a14:foregroundMark x1="54186" y1="90016" x2="54186" y2="90016"/>
                        <a14:foregroundMark x1="60821" y1="97147" x2="60821" y2="97147"/>
                        <a14:foregroundMark x1="96524" y1="88431" x2="96524" y2="88431"/>
                        <a14:foregroundMark x1="91469" y1="87005" x2="91469" y2="87005"/>
                        <a14:foregroundMark x1="77725" y1="88114" x2="77725" y2="88114"/>
                        <a14:foregroundMark x1="62401" y1="89382" x2="62401" y2="89382"/>
                        <a14:foregroundMark x1="97472" y1="55943" x2="97472" y2="559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6986" y="2408344"/>
            <a:ext cx="2063239" cy="20567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EBDAF4-8EED-113F-28C2-95D3EEA5A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96" b="96265" l="2911" r="93836">
                        <a14:foregroundMark x1="52055" y1="42445" x2="52055" y2="42445"/>
                        <a14:foregroundMark x1="48801" y1="34805" x2="48801" y2="34805"/>
                        <a14:foregroundMark x1="48801" y1="37012" x2="48801" y2="37012"/>
                        <a14:foregroundMark x1="48801" y1="37351" x2="51027" y2="39219"/>
                        <a14:foregroundMark x1="51199" y1="39559" x2="52055" y2="39728"/>
                        <a14:foregroundMark x1="52055" y1="41596" x2="52055" y2="42615"/>
                        <a14:foregroundMark x1="51712" y1="42615" x2="51712" y2="42615"/>
                        <a14:foregroundMark x1="50171" y1="36672" x2="40068" y2="41087"/>
                        <a14:foregroundMark x1="40068" y1="41087" x2="43664" y2="32088"/>
                        <a14:foregroundMark x1="43664" y1="32088" x2="47260" y2="32428"/>
                        <a14:foregroundMark x1="53596" y1="45671" x2="61130" y2="58404"/>
                        <a14:foregroundMark x1="61130" y1="58404" x2="64041" y2="44822"/>
                        <a14:foregroundMark x1="64041" y1="44822" x2="63014" y2="43633"/>
                        <a14:foregroundMark x1="56336" y1="70798" x2="49829" y2="78098"/>
                        <a14:foregroundMark x1="49829" y1="78098" x2="56336" y2="71817"/>
                        <a14:foregroundMark x1="56336" y1="71817" x2="53253" y2="70458"/>
                        <a14:foregroundMark x1="36815" y1="81834" x2="16610" y2="86078"/>
                        <a14:foregroundMark x1="16610" y1="86078" x2="26541" y2="82852"/>
                        <a14:foregroundMark x1="26541" y1="82852" x2="27226" y2="83022"/>
                        <a14:foregroundMark x1="52911" y1="87097" x2="80479" y2="88115"/>
                        <a14:foregroundMark x1="63699" y1="88964" x2="84418" y2="92869"/>
                        <a14:foregroundMark x1="50000" y1="30560" x2="50342" y2="31409"/>
                        <a14:foregroundMark x1="45205" y1="7131" x2="45205" y2="7131"/>
                        <a14:foregroundMark x1="44521" y1="6961" x2="44521" y2="6961"/>
                        <a14:foregroundMark x1="43836" y1="3565" x2="43836" y2="3565"/>
                        <a14:foregroundMark x1="93836" y1="87267" x2="93836" y2="87267"/>
                        <a14:foregroundMark x1="83562" y1="96265" x2="83562" y2="96265"/>
                        <a14:foregroundMark x1="7021" y1="85229" x2="7021" y2="85229"/>
                        <a14:foregroundMark x1="2911" y1="91002" x2="2911" y2="910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8751" y="2063566"/>
            <a:ext cx="2722963" cy="27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385" y="1867718"/>
            <a:ext cx="3826468" cy="3826468"/>
            <a:chOff x="3434385" y="1867718"/>
            <a:chExt cx="3826468" cy="3826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4385" y="1867718"/>
              <a:ext cx="3826468" cy="38264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-1550088" y="3146038"/>
            <a:ext cx="13795413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kern="0" spc="-300" dirty="0">
                <a:solidFill>
                  <a:srgbClr val="FFFFFF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  <a:cs typeface="Gmarket Sans Bold" pitchFamily="34" charset="0"/>
              </a:rPr>
              <a:t>감사합니다</a:t>
            </a:r>
            <a:endParaRPr lang="en-US" sz="10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73A19098-4305-57B2-CDD0-5BEB0DFB3897}"/>
              </a:ext>
            </a:extLst>
          </p:cNvPr>
          <p:cNvSpPr txBox="1"/>
          <p:nvPr/>
        </p:nvSpPr>
        <p:spPr>
          <a:xfrm>
            <a:off x="3824287" y="6093553"/>
            <a:ext cx="32515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YOGA_HUB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24B85CB-0838-554B-1CA9-89AFFE750416}"/>
              </a:ext>
            </a:extLst>
          </p:cNvPr>
          <p:cNvGrpSpPr/>
          <p:nvPr/>
        </p:nvGrpSpPr>
        <p:grpSpPr>
          <a:xfrm>
            <a:off x="0" y="784750"/>
            <a:ext cx="10758487" cy="2480576"/>
            <a:chOff x="-352886" y="772917"/>
            <a:chExt cx="11131047" cy="2480576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5D6BA50-0088-A4E0-7F84-EA742146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2886" y="772917"/>
              <a:ext cx="11131047" cy="2480576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D8EF1E58-8972-478D-A2A6-F6F8235C036F}"/>
              </a:ext>
            </a:extLst>
          </p:cNvPr>
          <p:cNvGrpSpPr/>
          <p:nvPr/>
        </p:nvGrpSpPr>
        <p:grpSpPr>
          <a:xfrm>
            <a:off x="4585715" y="2438225"/>
            <a:ext cx="1845062" cy="1662949"/>
            <a:chOff x="4585715" y="2438225"/>
            <a:chExt cx="1845062" cy="1662949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B6D9E87-8F8C-5468-C544-57B558B03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5715" y="2438225"/>
              <a:ext cx="1845062" cy="1662949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DA7EC686-B8F0-AA6D-B342-A0A715E6ECC5}"/>
              </a:ext>
            </a:extLst>
          </p:cNvPr>
          <p:cNvGrpSpPr/>
          <p:nvPr/>
        </p:nvGrpSpPr>
        <p:grpSpPr>
          <a:xfrm>
            <a:off x="6552314" y="2232942"/>
            <a:ext cx="1881545" cy="1881545"/>
            <a:chOff x="6552314" y="2232942"/>
            <a:chExt cx="1881545" cy="1881545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14AE0303-9D80-EAFD-BE0A-714E4B019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2314" y="2232942"/>
              <a:ext cx="1881545" cy="1881545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846C41B6-A328-FF1F-F80B-E4653CBF10FC}"/>
              </a:ext>
            </a:extLst>
          </p:cNvPr>
          <p:cNvGrpSpPr/>
          <p:nvPr/>
        </p:nvGrpSpPr>
        <p:grpSpPr>
          <a:xfrm>
            <a:off x="2854392" y="2405812"/>
            <a:ext cx="1695361" cy="1695361"/>
            <a:chOff x="2854392" y="2405812"/>
            <a:chExt cx="1695361" cy="1695361"/>
          </a:xfrm>
        </p:grpSpPr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3BCD7D6A-47F3-D287-D98D-FCBDF0BD9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4392" y="2405812"/>
              <a:ext cx="1695361" cy="1695361"/>
            </a:xfrm>
            <a:prstGeom prst="rect">
              <a:avLst/>
            </a:prstGeom>
          </p:spPr>
        </p:pic>
      </p:grpSp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F8B04A70-A7DC-8311-1FF4-CA81EB2C6901}"/>
              </a:ext>
            </a:extLst>
          </p:cNvPr>
          <p:cNvGrpSpPr/>
          <p:nvPr/>
        </p:nvGrpSpPr>
        <p:grpSpPr>
          <a:xfrm>
            <a:off x="8523316" y="2465802"/>
            <a:ext cx="1650564" cy="1586477"/>
            <a:chOff x="8523316" y="2465802"/>
            <a:chExt cx="1650564" cy="1586477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27A8C4FF-0031-7435-C835-32192F5C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3316" y="2465802"/>
              <a:ext cx="1650564" cy="1586477"/>
            </a:xfrm>
            <a:prstGeom prst="rect">
              <a:avLst/>
            </a:prstGeom>
          </p:spPr>
        </p:pic>
      </p:grp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37465AE8-5CDE-B66C-5986-DE4CF079CB5F}"/>
              </a:ext>
            </a:extLst>
          </p:cNvPr>
          <p:cNvGrpSpPr/>
          <p:nvPr/>
        </p:nvGrpSpPr>
        <p:grpSpPr>
          <a:xfrm>
            <a:off x="1034531" y="2405812"/>
            <a:ext cx="1695361" cy="1695361"/>
            <a:chOff x="1034531" y="2405812"/>
            <a:chExt cx="1695361" cy="1695361"/>
          </a:xfrm>
        </p:grpSpPr>
        <p:pic>
          <p:nvPicPr>
            <p:cNvPr id="38" name="Object 22">
              <a:extLst>
                <a:ext uri="{FF2B5EF4-FFF2-40B4-BE49-F238E27FC236}">
                  <a16:creationId xmlns:a16="http://schemas.microsoft.com/office/drawing/2014/main" id="{E2F5E022-1A71-39DC-ECBE-905F654B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531" y="2405812"/>
              <a:ext cx="1695361" cy="1695361"/>
            </a:xfrm>
            <a:prstGeom prst="rect">
              <a:avLst/>
            </a:prstGeom>
          </p:spPr>
        </p:pic>
      </p:grpSp>
      <p:grpSp>
        <p:nvGrpSpPr>
          <p:cNvPr id="973" name="그룹 972">
            <a:extLst>
              <a:ext uri="{FF2B5EF4-FFF2-40B4-BE49-F238E27FC236}">
                <a16:creationId xmlns:a16="http://schemas.microsoft.com/office/drawing/2014/main" id="{4106CBED-0578-BED6-A9CE-F07878A31779}"/>
              </a:ext>
            </a:extLst>
          </p:cNvPr>
          <p:cNvGrpSpPr/>
          <p:nvPr/>
        </p:nvGrpSpPr>
        <p:grpSpPr>
          <a:xfrm>
            <a:off x="956075" y="5076825"/>
            <a:ext cx="1952898" cy="527890"/>
            <a:chOff x="956075" y="5093965"/>
            <a:chExt cx="1952898" cy="527890"/>
          </a:xfrm>
        </p:grpSpPr>
        <p:grpSp>
          <p:nvGrpSpPr>
            <p:cNvPr id="49" name="그룹 1009">
              <a:extLst>
                <a:ext uri="{FF2B5EF4-FFF2-40B4-BE49-F238E27FC236}">
                  <a16:creationId xmlns:a16="http://schemas.microsoft.com/office/drawing/2014/main" id="{E203D10F-9366-356A-7659-07AA4C375410}"/>
                </a:ext>
              </a:extLst>
            </p:cNvPr>
            <p:cNvGrpSpPr/>
            <p:nvPr/>
          </p:nvGrpSpPr>
          <p:grpSpPr>
            <a:xfrm>
              <a:off x="956075" y="5093965"/>
              <a:ext cx="367766" cy="367766"/>
              <a:chOff x="956075" y="5057104"/>
              <a:chExt cx="367766" cy="367766"/>
            </a:xfrm>
          </p:grpSpPr>
          <p:pic>
            <p:nvPicPr>
              <p:cNvPr id="50" name="Object 37">
                <a:extLst>
                  <a:ext uri="{FF2B5EF4-FFF2-40B4-BE49-F238E27FC236}">
                    <a16:creationId xmlns:a16="http://schemas.microsoft.com/office/drawing/2014/main" id="{5423FEDD-D938-8D2F-DA8C-A5F8E0A02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6075" y="5057104"/>
                <a:ext cx="367766" cy="367766"/>
              </a:xfrm>
              <a:prstGeom prst="rect">
                <a:avLst/>
              </a:prstGeom>
            </p:spPr>
          </p:pic>
        </p:grpSp>
        <p:pic>
          <p:nvPicPr>
            <p:cNvPr id="51" name="Object 39">
              <a:extLst>
                <a:ext uri="{FF2B5EF4-FFF2-40B4-BE49-F238E27FC236}">
                  <a16:creationId xmlns:a16="http://schemas.microsoft.com/office/drawing/2014/main" id="{36B57AC8-E2EA-0958-52D2-B8ECC8B82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641" y="5358285"/>
              <a:ext cx="1898332" cy="263570"/>
            </a:xfrm>
            <a:prstGeom prst="rect">
              <a:avLst/>
            </a:prstGeom>
          </p:spPr>
        </p:pic>
      </p:grp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8E4127FA-A639-CC98-7578-D05715552F98}"/>
              </a:ext>
            </a:extLst>
          </p:cNvPr>
          <p:cNvGrpSpPr/>
          <p:nvPr/>
        </p:nvGrpSpPr>
        <p:grpSpPr>
          <a:xfrm>
            <a:off x="2988016" y="5076825"/>
            <a:ext cx="1819571" cy="563778"/>
            <a:chOff x="2854392" y="5093965"/>
            <a:chExt cx="1819571" cy="563778"/>
          </a:xfrm>
        </p:grpSpPr>
        <p:grpSp>
          <p:nvGrpSpPr>
            <p:cNvPr id="52" name="그룹 1010">
              <a:extLst>
                <a:ext uri="{FF2B5EF4-FFF2-40B4-BE49-F238E27FC236}">
                  <a16:creationId xmlns:a16="http://schemas.microsoft.com/office/drawing/2014/main" id="{1A7EE21A-CCDF-E023-D8BE-13A9BDE81D19}"/>
                </a:ext>
              </a:extLst>
            </p:cNvPr>
            <p:cNvGrpSpPr/>
            <p:nvPr/>
          </p:nvGrpSpPr>
          <p:grpSpPr>
            <a:xfrm>
              <a:off x="2854392" y="5093965"/>
              <a:ext cx="367766" cy="367766"/>
              <a:chOff x="2854392" y="5057104"/>
              <a:chExt cx="367766" cy="367766"/>
            </a:xfrm>
          </p:grpSpPr>
          <p:pic>
            <p:nvPicPr>
              <p:cNvPr id="53" name="Object 41">
                <a:extLst>
                  <a:ext uri="{FF2B5EF4-FFF2-40B4-BE49-F238E27FC236}">
                    <a16:creationId xmlns:a16="http://schemas.microsoft.com/office/drawing/2014/main" id="{B6E9A274-ED00-618A-6466-2F1AEB86A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54392" y="5057104"/>
                <a:ext cx="367766" cy="367766"/>
              </a:xfrm>
              <a:prstGeom prst="rect">
                <a:avLst/>
              </a:prstGeom>
            </p:spPr>
          </p:pic>
        </p:grpSp>
        <p:pic>
          <p:nvPicPr>
            <p:cNvPr id="54" name="Object 43">
              <a:extLst>
                <a:ext uri="{FF2B5EF4-FFF2-40B4-BE49-F238E27FC236}">
                  <a16:creationId xmlns:a16="http://schemas.microsoft.com/office/drawing/2014/main" id="{6F2A4D47-6369-52AA-F245-970894BB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8383" y="5344706"/>
              <a:ext cx="1715580" cy="313037"/>
            </a:xfrm>
            <a:prstGeom prst="rect">
              <a:avLst/>
            </a:prstGeom>
          </p:spPr>
        </p:pic>
      </p:grpSp>
      <p:grpSp>
        <p:nvGrpSpPr>
          <p:cNvPr id="975" name="그룹 974">
            <a:extLst>
              <a:ext uri="{FF2B5EF4-FFF2-40B4-BE49-F238E27FC236}">
                <a16:creationId xmlns:a16="http://schemas.microsoft.com/office/drawing/2014/main" id="{7D92ABDE-40AB-FA52-2FDB-60302DBFAD58}"/>
              </a:ext>
            </a:extLst>
          </p:cNvPr>
          <p:cNvGrpSpPr/>
          <p:nvPr/>
        </p:nvGrpSpPr>
        <p:grpSpPr>
          <a:xfrm>
            <a:off x="4886630" y="5076825"/>
            <a:ext cx="1854433" cy="563783"/>
            <a:chOff x="4735419" y="5076825"/>
            <a:chExt cx="1854433" cy="563783"/>
          </a:xfrm>
        </p:grpSpPr>
        <p:grpSp>
          <p:nvGrpSpPr>
            <p:cNvPr id="55" name="그룹 1011">
              <a:extLst>
                <a:ext uri="{FF2B5EF4-FFF2-40B4-BE49-F238E27FC236}">
                  <a16:creationId xmlns:a16="http://schemas.microsoft.com/office/drawing/2014/main" id="{1EC9A821-0CD6-C305-9F4E-2B9422BB6216}"/>
                </a:ext>
              </a:extLst>
            </p:cNvPr>
            <p:cNvGrpSpPr/>
            <p:nvPr/>
          </p:nvGrpSpPr>
          <p:grpSpPr>
            <a:xfrm>
              <a:off x="4735419" y="5076825"/>
              <a:ext cx="367766" cy="367766"/>
              <a:chOff x="4735419" y="5039964"/>
              <a:chExt cx="367766" cy="367766"/>
            </a:xfrm>
          </p:grpSpPr>
          <p:pic>
            <p:nvPicPr>
              <p:cNvPr id="56" name="Object 45">
                <a:extLst>
                  <a:ext uri="{FF2B5EF4-FFF2-40B4-BE49-F238E27FC236}">
                    <a16:creationId xmlns:a16="http://schemas.microsoft.com/office/drawing/2014/main" id="{1AB39363-ACC9-0BB9-2B7E-D8D39676F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35419" y="5039964"/>
                <a:ext cx="367766" cy="367766"/>
              </a:xfrm>
              <a:prstGeom prst="rect">
                <a:avLst/>
              </a:prstGeom>
            </p:spPr>
          </p:pic>
        </p:grpSp>
        <p:pic>
          <p:nvPicPr>
            <p:cNvPr id="57" name="Object 47">
              <a:extLst>
                <a:ext uri="{FF2B5EF4-FFF2-40B4-BE49-F238E27FC236}">
                  <a16:creationId xmlns:a16="http://schemas.microsoft.com/office/drawing/2014/main" id="{111815FC-4F84-2FB9-8AAE-3B44B93A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9415" y="5327571"/>
              <a:ext cx="1750437" cy="313037"/>
            </a:xfrm>
            <a:prstGeom prst="rect">
              <a:avLst/>
            </a:prstGeom>
          </p:spPr>
        </p:pic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A9D6E860-A256-48A6-814D-214C9473971A}"/>
              </a:ext>
            </a:extLst>
          </p:cNvPr>
          <p:cNvGrpSpPr/>
          <p:nvPr/>
        </p:nvGrpSpPr>
        <p:grpSpPr>
          <a:xfrm>
            <a:off x="6820106" y="5076825"/>
            <a:ext cx="1784178" cy="563776"/>
            <a:chOff x="6775473" y="5093965"/>
            <a:chExt cx="1784178" cy="563776"/>
          </a:xfrm>
        </p:grpSpPr>
        <p:grpSp>
          <p:nvGrpSpPr>
            <p:cNvPr id="58" name="그룹 1012">
              <a:extLst>
                <a:ext uri="{FF2B5EF4-FFF2-40B4-BE49-F238E27FC236}">
                  <a16:creationId xmlns:a16="http://schemas.microsoft.com/office/drawing/2014/main" id="{1483E798-2DC5-8078-AF3F-A1E5F54AA887}"/>
                </a:ext>
              </a:extLst>
            </p:cNvPr>
            <p:cNvGrpSpPr/>
            <p:nvPr/>
          </p:nvGrpSpPr>
          <p:grpSpPr>
            <a:xfrm>
              <a:off x="6775473" y="5093965"/>
              <a:ext cx="367766" cy="367766"/>
              <a:chOff x="6775473" y="5057104"/>
              <a:chExt cx="367766" cy="367766"/>
            </a:xfrm>
          </p:grpSpPr>
          <p:pic>
            <p:nvPicPr>
              <p:cNvPr id="59" name="Object 49">
                <a:extLst>
                  <a:ext uri="{FF2B5EF4-FFF2-40B4-BE49-F238E27FC236}">
                    <a16:creationId xmlns:a16="http://schemas.microsoft.com/office/drawing/2014/main" id="{24D2D2BF-D457-29E7-48CA-2AA69E2D8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5473" y="5057104"/>
                <a:ext cx="367766" cy="367766"/>
              </a:xfrm>
              <a:prstGeom prst="rect">
                <a:avLst/>
              </a:prstGeom>
            </p:spPr>
          </p:pic>
        </p:grpSp>
        <p:pic>
          <p:nvPicPr>
            <p:cNvPr id="60" name="Object 51">
              <a:extLst>
                <a:ext uri="{FF2B5EF4-FFF2-40B4-BE49-F238E27FC236}">
                  <a16:creationId xmlns:a16="http://schemas.microsoft.com/office/drawing/2014/main" id="{894ADB8A-97A4-DECE-1E58-C605E91D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9462" y="5351628"/>
              <a:ext cx="1680189" cy="306113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12F40BFE-3328-65AB-9DA4-A29CE66E2CEF}"/>
              </a:ext>
            </a:extLst>
          </p:cNvPr>
          <p:cNvGrpSpPr/>
          <p:nvPr/>
        </p:nvGrpSpPr>
        <p:grpSpPr>
          <a:xfrm>
            <a:off x="8683325" y="5076825"/>
            <a:ext cx="1810765" cy="527890"/>
            <a:chOff x="8683325" y="5093965"/>
            <a:chExt cx="1810765" cy="527890"/>
          </a:xfrm>
        </p:grpSpPr>
        <p:grpSp>
          <p:nvGrpSpPr>
            <p:cNvPr id="61" name="그룹 1013">
              <a:extLst>
                <a:ext uri="{FF2B5EF4-FFF2-40B4-BE49-F238E27FC236}">
                  <a16:creationId xmlns:a16="http://schemas.microsoft.com/office/drawing/2014/main" id="{92460719-4C93-73AA-8D9A-BB588544F200}"/>
                </a:ext>
              </a:extLst>
            </p:cNvPr>
            <p:cNvGrpSpPr/>
            <p:nvPr/>
          </p:nvGrpSpPr>
          <p:grpSpPr>
            <a:xfrm>
              <a:off x="8683325" y="5093965"/>
              <a:ext cx="367766" cy="367766"/>
              <a:chOff x="8683325" y="5057104"/>
              <a:chExt cx="367766" cy="367766"/>
            </a:xfrm>
          </p:grpSpPr>
          <p:pic>
            <p:nvPicPr>
              <p:cNvPr id="62" name="Object 53">
                <a:extLst>
                  <a:ext uri="{FF2B5EF4-FFF2-40B4-BE49-F238E27FC236}">
                    <a16:creationId xmlns:a16="http://schemas.microsoft.com/office/drawing/2014/main" id="{B5F2A4D5-02B3-482A-8713-EB36FDC75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83325" y="5057104"/>
                <a:ext cx="367766" cy="367766"/>
              </a:xfrm>
              <a:prstGeom prst="rect">
                <a:avLst/>
              </a:prstGeom>
            </p:spPr>
          </p:pic>
        </p:grpSp>
        <p:pic>
          <p:nvPicPr>
            <p:cNvPr id="63" name="Object 55">
              <a:extLst>
                <a:ext uri="{FF2B5EF4-FFF2-40B4-BE49-F238E27FC236}">
                  <a16:creationId xmlns:a16="http://schemas.microsoft.com/office/drawing/2014/main" id="{0E4D3C11-60BE-2309-8853-BCC8BA15E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6024" y="5358285"/>
              <a:ext cx="1708066" cy="263570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1DCAB4BB-4ADC-2C04-39FB-FDE18D92E2A5}"/>
              </a:ext>
            </a:extLst>
          </p:cNvPr>
          <p:cNvSpPr txBox="1"/>
          <p:nvPr/>
        </p:nvSpPr>
        <p:spPr>
          <a:xfrm flipH="1">
            <a:off x="895967" y="41020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심상원</a:t>
            </a:r>
            <a:r>
              <a:rPr lang="en-US" altLang="ko-KR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리더</a:t>
            </a:r>
            <a:r>
              <a:rPr lang="en-US" altLang="ko-KR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sz="2400" dirty="0">
              <a:solidFill>
                <a:srgbClr val="30364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C20D62E7-BDB9-4A5A-7D5F-3D9857D08B68}"/>
              </a:ext>
            </a:extLst>
          </p:cNvPr>
          <p:cNvSpPr txBox="1"/>
          <p:nvPr/>
        </p:nvSpPr>
        <p:spPr>
          <a:xfrm flipH="1">
            <a:off x="2780440" y="41020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권현성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382B622F-7C9D-57D0-CADE-57E4133F755E}"/>
              </a:ext>
            </a:extLst>
          </p:cNvPr>
          <p:cNvSpPr txBox="1"/>
          <p:nvPr/>
        </p:nvSpPr>
        <p:spPr>
          <a:xfrm flipH="1">
            <a:off x="4664913" y="41020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안정미</a:t>
            </a: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681D075A-CA74-A51C-F2A6-A0B5C96FCB59}"/>
              </a:ext>
            </a:extLst>
          </p:cNvPr>
          <p:cNvSpPr txBox="1"/>
          <p:nvPr/>
        </p:nvSpPr>
        <p:spPr>
          <a:xfrm flipH="1">
            <a:off x="6549386" y="41020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허다혜</a:t>
            </a:r>
            <a:endParaRPr lang="ko-KR" altLang="en-US" sz="2400" dirty="0">
              <a:solidFill>
                <a:srgbClr val="30364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4D174178-ACB9-3994-8CC2-F8694B9902C4}"/>
              </a:ext>
            </a:extLst>
          </p:cNvPr>
          <p:cNvSpPr txBox="1"/>
          <p:nvPr/>
        </p:nvSpPr>
        <p:spPr>
          <a:xfrm flipH="1">
            <a:off x="8433859" y="41020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양서진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7045B039-9F6A-5D3A-54BD-A2A196159AD1}"/>
              </a:ext>
            </a:extLst>
          </p:cNvPr>
          <p:cNvSpPr txBox="1"/>
          <p:nvPr/>
        </p:nvSpPr>
        <p:spPr>
          <a:xfrm flipH="1">
            <a:off x="895967" y="46490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0364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BE</a:t>
            </a:r>
            <a:endParaRPr lang="ko-KR" altLang="en-US" sz="2400" dirty="0">
              <a:solidFill>
                <a:srgbClr val="30364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3C5844BA-C55E-23EF-B93F-9BBCF8243AD8}"/>
              </a:ext>
            </a:extLst>
          </p:cNvPr>
          <p:cNvSpPr txBox="1"/>
          <p:nvPr/>
        </p:nvSpPr>
        <p:spPr>
          <a:xfrm flipH="1">
            <a:off x="2780440" y="46490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0364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BE/FE</a:t>
            </a:r>
            <a:endParaRPr lang="ko-KR" altLang="en-US" sz="2400" dirty="0">
              <a:solidFill>
                <a:srgbClr val="30364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E36D9649-151E-E37D-27E9-EBA222F6BF4A}"/>
              </a:ext>
            </a:extLst>
          </p:cNvPr>
          <p:cNvSpPr txBox="1"/>
          <p:nvPr/>
        </p:nvSpPr>
        <p:spPr>
          <a:xfrm flipH="1">
            <a:off x="4664913" y="46490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0364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FE</a:t>
            </a:r>
            <a:endParaRPr lang="ko-KR" altLang="en-US" sz="2400" dirty="0">
              <a:solidFill>
                <a:srgbClr val="30364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45F6B517-9DA2-BF69-B46C-5156D6E6CDC7}"/>
              </a:ext>
            </a:extLst>
          </p:cNvPr>
          <p:cNvSpPr txBox="1"/>
          <p:nvPr/>
        </p:nvSpPr>
        <p:spPr>
          <a:xfrm flipH="1">
            <a:off x="6549386" y="46490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0364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BE</a:t>
            </a:r>
            <a:endParaRPr lang="ko-KR" altLang="en-US" sz="2400" dirty="0">
              <a:solidFill>
                <a:srgbClr val="30364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1E0CF907-9F8B-842C-FC41-89E36F58FE03}"/>
              </a:ext>
            </a:extLst>
          </p:cNvPr>
          <p:cNvSpPr txBox="1"/>
          <p:nvPr/>
        </p:nvSpPr>
        <p:spPr>
          <a:xfrm flipH="1">
            <a:off x="8433859" y="46490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0364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BE</a:t>
            </a:r>
            <a:endParaRPr lang="ko-KR" altLang="en-US" sz="2400" dirty="0">
              <a:solidFill>
                <a:srgbClr val="303641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4E156785-D003-7E51-C219-7C9959132207}"/>
              </a:ext>
            </a:extLst>
          </p:cNvPr>
          <p:cNvSpPr txBox="1"/>
          <p:nvPr/>
        </p:nvSpPr>
        <p:spPr>
          <a:xfrm>
            <a:off x="956075" y="1022131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 </a:t>
            </a:r>
            <a:r>
              <a:rPr lang="en-US" altLang="ko-KR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YOGA_HUB</a:t>
            </a:r>
            <a:endParaRPr lang="ko-KR" altLang="en-US" sz="24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71" name="Oval 5">
            <a:extLst>
              <a:ext uri="{FF2B5EF4-FFF2-40B4-BE49-F238E27FC236}">
                <a16:creationId xmlns:a16="http://schemas.microsoft.com/office/drawing/2014/main" id="{B1E6EADF-2E29-A942-5080-34DC80619FE5}"/>
              </a:ext>
            </a:extLst>
          </p:cNvPr>
          <p:cNvSpPr/>
          <p:nvPr/>
        </p:nvSpPr>
        <p:spPr>
          <a:xfrm>
            <a:off x="350087" y="961392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22E16A28-F4C4-AF98-426E-ED933EE72FED}"/>
              </a:ext>
            </a:extLst>
          </p:cNvPr>
          <p:cNvSpPr txBox="1"/>
          <p:nvPr/>
        </p:nvSpPr>
        <p:spPr>
          <a:xfrm>
            <a:off x="437283" y="1022539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78" name="Object 9">
            <a:extLst>
              <a:ext uri="{FF2B5EF4-FFF2-40B4-BE49-F238E27FC236}">
                <a16:creationId xmlns:a16="http://schemas.microsoft.com/office/drawing/2014/main" id="{44424784-6C71-C07B-0A6A-6270AB772ED5}"/>
              </a:ext>
            </a:extLst>
          </p:cNvPr>
          <p:cNvSpPr txBox="1"/>
          <p:nvPr/>
        </p:nvSpPr>
        <p:spPr>
          <a:xfrm>
            <a:off x="1680814" y="6151296"/>
            <a:ext cx="73349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glow rad="101600">
                    <a:srgbClr val="303641">
                      <a:alpha val="60000"/>
                    </a:srgbClr>
                  </a:glo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rgbClr val="303641">
                      <a:alpha val="60000"/>
                    </a:srgbClr>
                  </a:glo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각각의 색깔이 모여 하나의 색을 만들어갑니다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rgbClr val="303641">
                      <a:alpha val="60000"/>
                    </a:srgbClr>
                  </a:glo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”</a:t>
            </a:r>
            <a:endParaRPr lang="en-US" sz="2400" dirty="0">
              <a:solidFill>
                <a:schemeClr val="bg1"/>
              </a:solidFill>
              <a:effectLst>
                <a:glow rad="101600">
                  <a:srgbClr val="303641">
                    <a:alpha val="60000"/>
                  </a:srgbClr>
                </a:glow>
              </a:effectLst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99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DA5DF-F0D8-958E-5E5F-FF74BDB2A2E6}"/>
              </a:ext>
            </a:extLst>
          </p:cNvPr>
          <p:cNvSpPr txBox="1"/>
          <p:nvPr/>
        </p:nvSpPr>
        <p:spPr>
          <a:xfrm>
            <a:off x="956075" y="652760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기술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CF9E113-750E-293D-FC6A-7AB49312BECA}"/>
              </a:ext>
            </a:extLst>
          </p:cNvPr>
          <p:cNvSpPr/>
          <p:nvPr/>
        </p:nvSpPr>
        <p:spPr>
          <a:xfrm>
            <a:off x="350087" y="592021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C53DC-1A1C-5185-4341-D380319DAAE9}"/>
              </a:ext>
            </a:extLst>
          </p:cNvPr>
          <p:cNvSpPr txBox="1"/>
          <p:nvPr/>
        </p:nvSpPr>
        <p:spPr>
          <a:xfrm>
            <a:off x="437283" y="653168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03D8B-CE10-8479-05D0-7C17CDE37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9" y="1560861"/>
            <a:ext cx="9977176" cy="59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7E754-06BD-45B9-986A-83EA3A4D45FF}"/>
              </a:ext>
            </a:extLst>
          </p:cNvPr>
          <p:cNvSpPr txBox="1"/>
          <p:nvPr/>
        </p:nvSpPr>
        <p:spPr>
          <a:xfrm>
            <a:off x="1700191" y="652760"/>
            <a:ext cx="15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PipeLine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3248" y="1199251"/>
            <a:ext cx="740915" cy="740915"/>
            <a:chOff x="3564162" y="3333986"/>
            <a:chExt cx="740915" cy="7409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162" y="3333986"/>
              <a:ext cx="740915" cy="7409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9676" y="1371533"/>
            <a:ext cx="368057" cy="389986"/>
            <a:chOff x="3754778" y="3486975"/>
            <a:chExt cx="368057" cy="389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778" y="3486975"/>
              <a:ext cx="368057" cy="3899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94642" y="1429405"/>
            <a:ext cx="24242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코로나</a:t>
            </a:r>
            <a:r>
              <a:rPr lang="en-US" altLang="ko-KR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19 </a:t>
            </a:r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이후의 언택트 시대</a:t>
            </a:r>
            <a:r>
              <a:rPr lang="en-US" altLang="ko-KR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</a:p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온라인 플랫폼의 수요 ↑ 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4639" y="1137133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</a:rPr>
              <a:t>비대면 산업 발전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389307" y="1196523"/>
            <a:ext cx="740915" cy="740915"/>
            <a:chOff x="6958552" y="3365932"/>
            <a:chExt cx="740915" cy="740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552" y="3365932"/>
              <a:ext cx="740915" cy="7409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218577" y="1429397"/>
            <a:ext cx="242421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건강한 삶에 대한 관심↑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18575" y="1137133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</a:rPr>
              <a:t>요가 관심 증가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1038224"/>
            <a:ext cx="2811994" cy="5818821"/>
            <a:chOff x="-24161" y="733774"/>
            <a:chExt cx="2836155" cy="61232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161" y="733774"/>
              <a:ext cx="2836155" cy="61232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3727" y="3489511"/>
            <a:ext cx="740915" cy="740915"/>
            <a:chOff x="3564162" y="4735229"/>
            <a:chExt cx="740915" cy="7409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162" y="4735229"/>
              <a:ext cx="740915" cy="74091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784624" y="3687757"/>
            <a:ext cx="24242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대면 요가 수업이 아닌</a:t>
            </a:r>
            <a:endParaRPr lang="en-US" altLang="ko-KR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온라인 요가 소통 창구의 부재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4621" y="3395490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</a:rPr>
              <a:t>요가 커뮤니티의 부재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371898" y="3499207"/>
            <a:ext cx="740915" cy="740915"/>
            <a:chOff x="6958552" y="4767174"/>
            <a:chExt cx="740915" cy="7409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552" y="4767174"/>
              <a:ext cx="740915" cy="74091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253078" y="3716902"/>
            <a:ext cx="24242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홈 트레이닝 시 정확한 요가 자세에 대한 피드백 불가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605466" y="3607542"/>
            <a:ext cx="272473" cy="446078"/>
            <a:chOff x="7209484" y="4893882"/>
            <a:chExt cx="272473" cy="4460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9484" y="4893882"/>
              <a:ext cx="272473" cy="446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50881" y="3589456"/>
            <a:ext cx="390684" cy="446078"/>
            <a:chOff x="3739277" y="4882647"/>
            <a:chExt cx="390684" cy="4460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9277" y="4882647"/>
              <a:ext cx="390684" cy="4460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49457" y="1306410"/>
            <a:ext cx="446078" cy="391764"/>
            <a:chOff x="7105970" y="3492639"/>
            <a:chExt cx="446078" cy="3917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5970" y="3492639"/>
              <a:ext cx="446078" cy="39176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197342" y="3414414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S-Core Dream 6 Bold" pitchFamily="34" charset="0"/>
              </a:rPr>
              <a:t>홈 트레이닝 시 피드백 부족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DB1FA010-0384-4A24-AF39-FB7613C791FD}"/>
              </a:ext>
            </a:extLst>
          </p:cNvPr>
          <p:cNvGrpSpPr/>
          <p:nvPr/>
        </p:nvGrpSpPr>
        <p:grpSpPr>
          <a:xfrm>
            <a:off x="3053727" y="5480665"/>
            <a:ext cx="740915" cy="740915"/>
            <a:chOff x="3564162" y="4735229"/>
            <a:chExt cx="740915" cy="740915"/>
          </a:xfrm>
        </p:grpSpPr>
        <p:pic>
          <p:nvPicPr>
            <p:cNvPr id="35" name="Object 20">
              <a:extLst>
                <a:ext uri="{FF2B5EF4-FFF2-40B4-BE49-F238E27FC236}">
                  <a16:creationId xmlns:a16="http://schemas.microsoft.com/office/drawing/2014/main" id="{B9FD749E-5233-4D5A-A9E5-D54DF58BB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162" y="4735229"/>
              <a:ext cx="740915" cy="740915"/>
            </a:xfrm>
            <a:prstGeom prst="rect">
              <a:avLst/>
            </a:prstGeom>
          </p:spPr>
        </p:pic>
      </p:grpSp>
      <p:sp>
        <p:nvSpPr>
          <p:cNvPr id="37" name="Object 23">
            <a:extLst>
              <a:ext uri="{FF2B5EF4-FFF2-40B4-BE49-F238E27FC236}">
                <a16:creationId xmlns:a16="http://schemas.microsoft.com/office/drawing/2014/main" id="{18708210-D128-4544-A622-1F2671BEB10B}"/>
              </a:ext>
            </a:extLst>
          </p:cNvPr>
          <p:cNvSpPr txBox="1"/>
          <p:nvPr/>
        </p:nvSpPr>
        <p:spPr>
          <a:xfrm>
            <a:off x="3787569" y="5734671"/>
            <a:ext cx="24242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대면 요가 수업이 아닌</a:t>
            </a:r>
            <a:endParaRPr lang="en-US" altLang="ko-KR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온라인 요가 소통 창구의 부재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34303CAA-057A-455B-84B2-C378754D1E22}"/>
              </a:ext>
            </a:extLst>
          </p:cNvPr>
          <p:cNvSpPr txBox="1"/>
          <p:nvPr/>
        </p:nvSpPr>
        <p:spPr>
          <a:xfrm>
            <a:off x="3787566" y="5442404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무료 자세 교정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066F1350-DB6C-43B9-9059-8DCC9F2C8BAD}"/>
              </a:ext>
            </a:extLst>
          </p:cNvPr>
          <p:cNvGrpSpPr/>
          <p:nvPr/>
        </p:nvGrpSpPr>
        <p:grpSpPr>
          <a:xfrm>
            <a:off x="6376470" y="5480665"/>
            <a:ext cx="740915" cy="740915"/>
            <a:chOff x="3564162" y="4735229"/>
            <a:chExt cx="740915" cy="740915"/>
          </a:xfrm>
        </p:grpSpPr>
        <p:pic>
          <p:nvPicPr>
            <p:cNvPr id="40" name="Object 20">
              <a:extLst>
                <a:ext uri="{FF2B5EF4-FFF2-40B4-BE49-F238E27FC236}">
                  <a16:creationId xmlns:a16="http://schemas.microsoft.com/office/drawing/2014/main" id="{7FBD881D-852F-40EF-9247-39848509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162" y="4735229"/>
              <a:ext cx="740915" cy="740915"/>
            </a:xfrm>
            <a:prstGeom prst="rect">
              <a:avLst/>
            </a:prstGeom>
          </p:spPr>
        </p:pic>
      </p:grpSp>
      <p:sp>
        <p:nvSpPr>
          <p:cNvPr id="41" name="Object 23">
            <a:extLst>
              <a:ext uri="{FF2B5EF4-FFF2-40B4-BE49-F238E27FC236}">
                <a16:creationId xmlns:a16="http://schemas.microsoft.com/office/drawing/2014/main" id="{275ED6DE-7A01-4AFF-92B5-2CC216DB0669}"/>
              </a:ext>
            </a:extLst>
          </p:cNvPr>
          <p:cNvSpPr txBox="1"/>
          <p:nvPr/>
        </p:nvSpPr>
        <p:spPr>
          <a:xfrm>
            <a:off x="7213129" y="5699370"/>
            <a:ext cx="26589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정확한 요가 자세에 대한 즉각적인 피드백을 시각적으로 표현</a:t>
            </a:r>
            <a:endParaRPr lang="en-US" sz="14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FB52CD41-861F-4DEC-B781-31850749A358}"/>
              </a:ext>
            </a:extLst>
          </p:cNvPr>
          <p:cNvSpPr txBox="1"/>
          <p:nvPr/>
        </p:nvSpPr>
        <p:spPr>
          <a:xfrm>
            <a:off x="7117385" y="5381625"/>
            <a:ext cx="26589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즉각적인 피드백</a:t>
            </a:r>
            <a:endParaRPr lang="en-US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93B38536-765D-4FA3-ACB8-47723B00AAC6}"/>
              </a:ext>
            </a:extLst>
          </p:cNvPr>
          <p:cNvGrpSpPr/>
          <p:nvPr/>
        </p:nvGrpSpPr>
        <p:grpSpPr>
          <a:xfrm>
            <a:off x="3221823" y="5652493"/>
            <a:ext cx="368057" cy="389986"/>
            <a:chOff x="3754778" y="3486975"/>
            <a:chExt cx="368057" cy="389986"/>
          </a:xfrm>
        </p:grpSpPr>
        <p:pic>
          <p:nvPicPr>
            <p:cNvPr id="44" name="Object 7">
              <a:extLst>
                <a:ext uri="{FF2B5EF4-FFF2-40B4-BE49-F238E27FC236}">
                  <a16:creationId xmlns:a16="http://schemas.microsoft.com/office/drawing/2014/main" id="{2418A488-1B03-4045-A7FF-77CE9DB6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778" y="3486975"/>
              <a:ext cx="368057" cy="389986"/>
            </a:xfrm>
            <a:prstGeom prst="rect">
              <a:avLst/>
            </a:prstGeom>
          </p:spPr>
        </p:pic>
      </p:grpSp>
      <p:grpSp>
        <p:nvGrpSpPr>
          <p:cNvPr id="46" name="그룹 1009">
            <a:extLst>
              <a:ext uri="{FF2B5EF4-FFF2-40B4-BE49-F238E27FC236}">
                <a16:creationId xmlns:a16="http://schemas.microsoft.com/office/drawing/2014/main" id="{24F2A36C-DF8D-4515-BDE5-B81BD08D58D4}"/>
              </a:ext>
            </a:extLst>
          </p:cNvPr>
          <p:cNvGrpSpPr/>
          <p:nvPr/>
        </p:nvGrpSpPr>
        <p:grpSpPr>
          <a:xfrm>
            <a:off x="6501083" y="5652493"/>
            <a:ext cx="446078" cy="391764"/>
            <a:chOff x="7105970" y="3492639"/>
            <a:chExt cx="446078" cy="391764"/>
          </a:xfrm>
        </p:grpSpPr>
        <p:pic>
          <p:nvPicPr>
            <p:cNvPr id="47" name="Object 35">
              <a:extLst>
                <a:ext uri="{FF2B5EF4-FFF2-40B4-BE49-F238E27FC236}">
                  <a16:creationId xmlns:a16="http://schemas.microsoft.com/office/drawing/2014/main" id="{77E9F826-4E66-426E-A38D-9B5455FCE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5970" y="3492639"/>
              <a:ext cx="446078" cy="3917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DE7B13-583D-F9E7-3D31-E93B8CBC247F}"/>
              </a:ext>
            </a:extLst>
          </p:cNvPr>
          <p:cNvSpPr txBox="1"/>
          <p:nvPr/>
        </p:nvSpPr>
        <p:spPr>
          <a:xfrm>
            <a:off x="696475" y="3369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기획의도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6FF21E5F-C4CF-DB03-6FFC-2AF3A04D9BEE}"/>
              </a:ext>
            </a:extLst>
          </p:cNvPr>
          <p:cNvSpPr/>
          <p:nvPr/>
        </p:nvSpPr>
        <p:spPr>
          <a:xfrm>
            <a:off x="90487" y="2762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2CE3E-470C-EE93-9F72-2114B41CD807}"/>
              </a:ext>
            </a:extLst>
          </p:cNvPr>
          <p:cNvSpPr txBox="1"/>
          <p:nvPr/>
        </p:nvSpPr>
        <p:spPr>
          <a:xfrm>
            <a:off x="177683" y="3373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FA9ED62E-BFA2-94EB-056C-A1A549EBF4EC}"/>
              </a:ext>
            </a:extLst>
          </p:cNvPr>
          <p:cNvSpPr txBox="1"/>
          <p:nvPr/>
        </p:nvSpPr>
        <p:spPr>
          <a:xfrm>
            <a:off x="5209326" y="6143625"/>
            <a:ext cx="3097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오픈서베이 건강관리 트렌드 리포트 </a:t>
            </a:r>
            <a:r>
              <a:rPr lang="en-US" altLang="ko-KR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2021 (p.11)</a:t>
            </a:r>
            <a:endParaRPr lang="ko-KR" altLang="en-US" sz="1100" b="1" dirty="0">
              <a:solidFill>
                <a:srgbClr val="30364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114CBB46-0535-16B4-4999-CE2C6A938781}"/>
              </a:ext>
            </a:extLst>
          </p:cNvPr>
          <p:cNvGrpSpPr/>
          <p:nvPr/>
        </p:nvGrpSpPr>
        <p:grpSpPr>
          <a:xfrm>
            <a:off x="0" y="1038224"/>
            <a:ext cx="2811994" cy="5818821"/>
            <a:chOff x="-24161" y="733774"/>
            <a:chExt cx="2836155" cy="6123272"/>
          </a:xfrm>
        </p:grpSpPr>
        <p:pic>
          <p:nvPicPr>
            <p:cNvPr id="24" name="Object 17">
              <a:extLst>
                <a:ext uri="{FF2B5EF4-FFF2-40B4-BE49-F238E27FC236}">
                  <a16:creationId xmlns:a16="http://schemas.microsoft.com/office/drawing/2014/main" id="{3F5B55AA-2907-7C5E-FE35-884EFD5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161" y="733774"/>
              <a:ext cx="2836155" cy="6123272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778DBA-86C9-D14A-6D90-DD07CA96B52F}"/>
              </a:ext>
            </a:extLst>
          </p:cNvPr>
          <p:cNvSpPr txBox="1"/>
          <p:nvPr/>
        </p:nvSpPr>
        <p:spPr>
          <a:xfrm>
            <a:off x="696475" y="3369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기획의도</a:t>
            </a:r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D7F1832D-1491-6158-736D-E95F460F72E8}"/>
              </a:ext>
            </a:extLst>
          </p:cNvPr>
          <p:cNvSpPr/>
          <p:nvPr/>
        </p:nvSpPr>
        <p:spPr>
          <a:xfrm>
            <a:off x="90487" y="2762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DDEA6-7658-33BE-A6EE-FB87C0D52D1E}"/>
              </a:ext>
            </a:extLst>
          </p:cNvPr>
          <p:cNvSpPr txBox="1"/>
          <p:nvPr/>
        </p:nvSpPr>
        <p:spPr>
          <a:xfrm>
            <a:off x="177683" y="3373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6D9E7CB-3A03-9544-ABBD-21D68DB1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87" y="1419225"/>
            <a:ext cx="754380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7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881A46-896A-7BC0-0716-5FB579BDEB0D}"/>
              </a:ext>
            </a:extLst>
          </p:cNvPr>
          <p:cNvGrpSpPr/>
          <p:nvPr/>
        </p:nvGrpSpPr>
        <p:grpSpPr>
          <a:xfrm>
            <a:off x="3624260" y="1268279"/>
            <a:ext cx="6400800" cy="5054261"/>
            <a:chOff x="1004887" y="2098637"/>
            <a:chExt cx="7706801" cy="629690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751E072-7D68-94F2-F135-3A400C23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95" b="91074" l="9889" r="89988">
                          <a14:foregroundMark x1="71199" y1="28442" x2="71199" y2="28442"/>
                          <a14:foregroundMark x1="67491" y1="17549" x2="67491" y2="17549"/>
                          <a14:foregroundMark x1="67120" y1="20272" x2="67120" y2="20272"/>
                          <a14:foregroundMark x1="71693" y1="30257" x2="71693" y2="30257"/>
                          <a14:foregroundMark x1="71693" y1="30257" x2="71570" y2="28139"/>
                          <a14:foregroundMark x1="70087" y1="25870" x2="70087" y2="25870"/>
                          <a14:foregroundMark x1="67244" y1="20877" x2="67244" y2="20877"/>
                          <a14:foregroundMark x1="67244" y1="19970" x2="67244" y2="19970"/>
                          <a14:foregroundMark x1="74907" y1="24811" x2="74907" y2="27080"/>
                          <a14:foregroundMark x1="73795" y1="31316" x2="73795" y2="32678"/>
                          <a14:foregroundMark x1="68232" y1="31619" x2="69098" y2="23147"/>
                          <a14:foregroundMark x1="69468" y1="20877" x2="73795" y2="27685"/>
                          <a14:foregroundMark x1="74660" y1="29349" x2="76267" y2="34947"/>
                          <a14:foregroundMark x1="76267" y1="36309" x2="76267" y2="37065"/>
                          <a14:foregroundMark x1="76267" y1="41604" x2="76267" y2="41604"/>
                          <a14:foregroundMark x1="67862" y1="29803" x2="68356" y2="29501"/>
                          <a14:foregroundMark x1="68603" y1="30257" x2="68603" y2="30257"/>
                          <a14:foregroundMark x1="69345" y1="28593" x2="82571" y2="44932"/>
                          <a14:foregroundMark x1="73424" y1="36309" x2="67491" y2="29047"/>
                          <a14:foregroundMark x1="57849" y1="19818" x2="60939" y2="29198"/>
                          <a14:foregroundMark x1="60939" y1="29198" x2="68232" y2="28442"/>
                          <a14:foregroundMark x1="68232" y1="28442" x2="63412" y2="34493"/>
                          <a14:foregroundMark x1="62423" y1="34493" x2="63041" y2="34493"/>
                          <a14:foregroundMark x1="63041" y1="35855" x2="63041" y2="35855"/>
                          <a14:foregroundMark x1="76143" y1="44478" x2="65142" y2="21180"/>
                          <a14:foregroundMark x1="65142" y1="21180" x2="62794" y2="37670"/>
                          <a14:foregroundMark x1="62794" y1="37670" x2="72559" y2="47504"/>
                          <a14:foregroundMark x1="72559" y1="47504" x2="76267" y2="47201"/>
                          <a14:foregroundMark x1="65019" y1="17247" x2="59085" y2="13162"/>
                          <a14:foregroundMark x1="59085" y1="13162" x2="63164" y2="14523"/>
                          <a14:foregroundMark x1="60198" y1="10287" x2="60569" y2="8472"/>
                          <a14:foregroundMark x1="59456" y1="5749" x2="58591" y2="5446"/>
                          <a14:foregroundMark x1="52410" y1="62027" x2="52658" y2="77912"/>
                          <a14:foregroundMark x1="52658" y1="77912" x2="60198" y2="70651"/>
                          <a14:foregroundMark x1="60198" y1="70651" x2="60445" y2="63086"/>
                          <a14:foregroundMark x1="60445" y1="63086" x2="58962" y2="63086"/>
                          <a14:foregroundMark x1="51298" y1="91074" x2="51298" y2="91074"/>
                          <a14:foregroundMark x1="48702" y1="47655" x2="48702" y2="47655"/>
                          <a14:foregroundMark x1="48826" y1="48109" x2="48826" y2="48109"/>
                          <a14:foregroundMark x1="48578" y1="46596" x2="48578" y2="46596"/>
                          <a14:foregroundMark x1="48084" y1="45840" x2="48084" y2="45840"/>
                          <a14:foregroundMark x1="42769" y1="32980" x2="42769" y2="329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887" y="2098637"/>
              <a:ext cx="7706801" cy="6296904"/>
            </a:xfrm>
            <a:prstGeom prst="rect">
              <a:avLst/>
            </a:prstGeom>
          </p:spPr>
        </p:pic>
        <p:grpSp>
          <p:nvGrpSpPr>
            <p:cNvPr id="7" name="그룹 1007">
              <a:extLst>
                <a:ext uri="{FF2B5EF4-FFF2-40B4-BE49-F238E27FC236}">
                  <a16:creationId xmlns:a16="http://schemas.microsoft.com/office/drawing/2014/main" id="{C421FE8C-6F7A-9632-DCE2-617BDFC8B172}"/>
                </a:ext>
              </a:extLst>
            </p:cNvPr>
            <p:cNvGrpSpPr/>
            <p:nvPr/>
          </p:nvGrpSpPr>
          <p:grpSpPr>
            <a:xfrm>
              <a:off x="2436480" y="2315163"/>
              <a:ext cx="807111" cy="482846"/>
              <a:chOff x="11565810" y="2458549"/>
              <a:chExt cx="807111" cy="482846"/>
            </a:xfrm>
          </p:grpSpPr>
          <p:pic>
            <p:nvPicPr>
              <p:cNvPr id="43" name="Object 25">
                <a:extLst>
                  <a:ext uri="{FF2B5EF4-FFF2-40B4-BE49-F238E27FC236}">
                    <a16:creationId xmlns:a16="http://schemas.microsoft.com/office/drawing/2014/main" id="{EDE2318D-AA26-6845-C788-C32127C62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35334" y="2428074"/>
                <a:ext cx="687425" cy="370787"/>
              </a:xfrm>
              <a:prstGeom prst="rect">
                <a:avLst/>
              </a:prstGeom>
            </p:spPr>
          </p:pic>
          <p:pic>
            <p:nvPicPr>
              <p:cNvPr id="44" name="Object 26">
                <a:extLst>
                  <a:ext uri="{FF2B5EF4-FFF2-40B4-BE49-F238E27FC236}">
                    <a16:creationId xmlns:a16="http://schemas.microsoft.com/office/drawing/2014/main" id="{CCB3DAAA-F447-3B27-1DAD-520C5C7D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58667" y="2746162"/>
                <a:ext cx="532589" cy="215865"/>
              </a:xfrm>
              <a:prstGeom prst="rect">
                <a:avLst/>
              </a:prstGeom>
            </p:spPr>
          </p:pic>
        </p:grpSp>
        <p:grpSp>
          <p:nvGrpSpPr>
            <p:cNvPr id="9" name="그룹 1008">
              <a:extLst>
                <a:ext uri="{FF2B5EF4-FFF2-40B4-BE49-F238E27FC236}">
                  <a16:creationId xmlns:a16="http://schemas.microsoft.com/office/drawing/2014/main" id="{7454727D-7ED8-AFF1-20FA-C63C79DE4DB3}"/>
                </a:ext>
              </a:extLst>
            </p:cNvPr>
            <p:cNvGrpSpPr/>
            <p:nvPr/>
          </p:nvGrpSpPr>
          <p:grpSpPr>
            <a:xfrm>
              <a:off x="3013834" y="2510324"/>
              <a:ext cx="428739" cy="438965"/>
              <a:chOff x="12296732" y="2680664"/>
              <a:chExt cx="428739" cy="438965"/>
            </a:xfrm>
          </p:grpSpPr>
          <p:grpSp>
            <p:nvGrpSpPr>
              <p:cNvPr id="39" name="그룹 1009">
                <a:extLst>
                  <a:ext uri="{FF2B5EF4-FFF2-40B4-BE49-F238E27FC236}">
                    <a16:creationId xmlns:a16="http://schemas.microsoft.com/office/drawing/2014/main" id="{39FD726F-E265-ED66-4DB7-384559D38BE7}"/>
                  </a:ext>
                </a:extLst>
              </p:cNvPr>
              <p:cNvGrpSpPr/>
              <p:nvPr/>
            </p:nvGrpSpPr>
            <p:grpSpPr>
              <a:xfrm>
                <a:off x="12296732" y="2680664"/>
                <a:ext cx="238095" cy="9694"/>
                <a:chOff x="12296732" y="2680664"/>
                <a:chExt cx="238095" cy="9694"/>
              </a:xfrm>
            </p:grpSpPr>
            <p:pic>
              <p:nvPicPr>
                <p:cNvPr id="42" name="Object 30">
                  <a:extLst>
                    <a:ext uri="{FF2B5EF4-FFF2-40B4-BE49-F238E27FC236}">
                      <a16:creationId xmlns:a16="http://schemas.microsoft.com/office/drawing/2014/main" id="{A79F2E20-C674-B83F-05E6-200A4A5C5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96732" y="2680664"/>
                  <a:ext cx="238095" cy="9694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10">
                <a:extLst>
                  <a:ext uri="{FF2B5EF4-FFF2-40B4-BE49-F238E27FC236}">
                    <a16:creationId xmlns:a16="http://schemas.microsoft.com/office/drawing/2014/main" id="{50E4371C-ADA4-6B5A-8FBF-833E26A7866C}"/>
                  </a:ext>
                </a:extLst>
              </p:cNvPr>
              <p:cNvGrpSpPr/>
              <p:nvPr/>
            </p:nvGrpSpPr>
            <p:grpSpPr>
              <a:xfrm>
                <a:off x="12386106" y="2895299"/>
                <a:ext cx="476190" cy="9694"/>
                <a:chOff x="12386106" y="2895299"/>
                <a:chExt cx="476190" cy="9694"/>
              </a:xfrm>
            </p:grpSpPr>
            <p:pic>
              <p:nvPicPr>
                <p:cNvPr id="41" name="Object 33">
                  <a:extLst>
                    <a:ext uri="{FF2B5EF4-FFF2-40B4-BE49-F238E27FC236}">
                      <a16:creationId xmlns:a16="http://schemas.microsoft.com/office/drawing/2014/main" id="{D670E44B-53A6-7D44-8568-88D7F2DB2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3960000">
                  <a:off x="12386106" y="2895299"/>
                  <a:ext cx="476190" cy="96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그룹 1002">
              <a:extLst>
                <a:ext uri="{FF2B5EF4-FFF2-40B4-BE49-F238E27FC236}">
                  <a16:creationId xmlns:a16="http://schemas.microsoft.com/office/drawing/2014/main" id="{7887D250-4581-B7AC-9E85-802C9E133557}"/>
                </a:ext>
              </a:extLst>
            </p:cNvPr>
            <p:cNvGrpSpPr/>
            <p:nvPr/>
          </p:nvGrpSpPr>
          <p:grpSpPr>
            <a:xfrm>
              <a:off x="5006974" y="3776907"/>
              <a:ext cx="2679344" cy="930209"/>
              <a:chOff x="13204776" y="4334057"/>
              <a:chExt cx="2679344" cy="930209"/>
            </a:xfrm>
          </p:grpSpPr>
          <p:sp>
            <p:nvSpPr>
              <p:cNvPr id="37" name="Object 6">
                <a:extLst>
                  <a:ext uri="{FF2B5EF4-FFF2-40B4-BE49-F238E27FC236}">
                    <a16:creationId xmlns:a16="http://schemas.microsoft.com/office/drawing/2014/main" id="{68C090C5-48C0-BAFE-37D0-F9765A6605D9}"/>
                  </a:ext>
                </a:extLst>
              </p:cNvPr>
              <p:cNvSpPr txBox="1"/>
              <p:nvPr/>
            </p:nvSpPr>
            <p:spPr>
              <a:xfrm>
                <a:off x="13204776" y="4334057"/>
                <a:ext cx="2679344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Gmarket Sans Light" pitchFamily="34" charset="0"/>
                  </a:rPr>
                  <a:t>29%</a:t>
                </a:r>
                <a:endParaRPr lang="en-US" b="1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  <p:sp>
            <p:nvSpPr>
              <p:cNvPr id="38" name="Object 7">
                <a:extLst>
                  <a:ext uri="{FF2B5EF4-FFF2-40B4-BE49-F238E27FC236}">
                    <a16:creationId xmlns:a16="http://schemas.microsoft.com/office/drawing/2014/main" id="{9598B118-188B-AC78-25D5-BA8F24906376}"/>
                  </a:ext>
                </a:extLst>
              </p:cNvPr>
              <p:cNvSpPr txBox="1"/>
              <p:nvPr/>
            </p:nvSpPr>
            <p:spPr>
              <a:xfrm>
                <a:off x="13204776" y="4894934"/>
                <a:ext cx="267934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rPr>
                  <a:t>요가복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</p:grp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D0948AA5-6D10-D197-3C2A-E91861059804}"/>
                </a:ext>
              </a:extLst>
            </p:cNvPr>
            <p:cNvGrpSpPr/>
            <p:nvPr/>
          </p:nvGrpSpPr>
          <p:grpSpPr>
            <a:xfrm>
              <a:off x="4296800" y="6027355"/>
              <a:ext cx="2679344" cy="918708"/>
              <a:chOff x="12657157" y="6416538"/>
              <a:chExt cx="2679344" cy="918708"/>
            </a:xfrm>
          </p:grpSpPr>
          <p:sp>
            <p:nvSpPr>
              <p:cNvPr id="34" name="Object 10">
                <a:extLst>
                  <a:ext uri="{FF2B5EF4-FFF2-40B4-BE49-F238E27FC236}">
                    <a16:creationId xmlns:a16="http://schemas.microsoft.com/office/drawing/2014/main" id="{E245F929-97D6-5791-C53C-784549A2194F}"/>
                  </a:ext>
                </a:extLst>
              </p:cNvPr>
              <p:cNvSpPr txBox="1"/>
              <p:nvPr/>
            </p:nvSpPr>
            <p:spPr>
              <a:xfrm>
                <a:off x="12657157" y="6416538"/>
                <a:ext cx="2679344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Gmarket Sans Light" pitchFamily="34" charset="0"/>
                  </a:rPr>
                  <a:t>24%</a:t>
                </a:r>
                <a:endParaRPr lang="en-US" b="1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  <p:sp>
            <p:nvSpPr>
              <p:cNvPr id="35" name="Object 11">
                <a:extLst>
                  <a:ext uri="{FF2B5EF4-FFF2-40B4-BE49-F238E27FC236}">
                    <a16:creationId xmlns:a16="http://schemas.microsoft.com/office/drawing/2014/main" id="{9FA4FB40-F272-FE19-CA77-0CD8F25F78D8}"/>
                  </a:ext>
                </a:extLst>
              </p:cNvPr>
              <p:cNvSpPr txBox="1"/>
              <p:nvPr/>
            </p:nvSpPr>
            <p:spPr>
              <a:xfrm>
                <a:off x="12657157" y="6965914"/>
                <a:ext cx="2679344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KoPubWorldDotum_Pro Medium" pitchFamily="34" charset="0"/>
                  </a:rPr>
                  <a:t>홈짐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</p:grpSp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22DD5392-78F0-4776-E7CC-7A97599A3497}"/>
                </a:ext>
              </a:extLst>
            </p:cNvPr>
            <p:cNvGrpSpPr/>
            <p:nvPr/>
          </p:nvGrpSpPr>
          <p:grpSpPr>
            <a:xfrm>
              <a:off x="1991510" y="4903204"/>
              <a:ext cx="1210666" cy="583659"/>
              <a:chOff x="10787937" y="4921854"/>
              <a:chExt cx="1210666" cy="583659"/>
            </a:xfrm>
          </p:grpSpPr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C7CC08CF-87A1-FE0F-CF50-9315295629C1}"/>
                  </a:ext>
                </a:extLst>
              </p:cNvPr>
              <p:cNvSpPr txBox="1"/>
              <p:nvPr/>
            </p:nvSpPr>
            <p:spPr>
              <a:xfrm>
                <a:off x="10787937" y="4921854"/>
                <a:ext cx="1210666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A5234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Gmarket Sans Light" pitchFamily="34" charset="0"/>
                  </a:rPr>
                  <a:t>12%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949BC209-B673-F17B-37AF-F250F485AC11}"/>
                  </a:ext>
                </a:extLst>
              </p:cNvPr>
              <p:cNvSpPr txBox="1"/>
              <p:nvPr/>
            </p:nvSpPr>
            <p:spPr>
              <a:xfrm>
                <a:off x="10802825" y="5228514"/>
                <a:ext cx="119276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A5234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KoPubWorldDotum_Pro Medium" pitchFamily="34" charset="0"/>
                  </a:rPr>
                  <a:t>자전거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2F63F1F3-07CD-BF94-E025-BF4683EDD5FC}"/>
                </a:ext>
              </a:extLst>
            </p:cNvPr>
            <p:cNvGrpSpPr/>
            <p:nvPr/>
          </p:nvGrpSpPr>
          <p:grpSpPr>
            <a:xfrm>
              <a:off x="2735970" y="6128743"/>
              <a:ext cx="1210666" cy="823293"/>
              <a:chOff x="11204222" y="6556219"/>
              <a:chExt cx="1210666" cy="823293"/>
            </a:xfrm>
          </p:grpSpPr>
          <p:sp>
            <p:nvSpPr>
              <p:cNvPr id="27" name="Object 18">
                <a:extLst>
                  <a:ext uri="{FF2B5EF4-FFF2-40B4-BE49-F238E27FC236}">
                    <a16:creationId xmlns:a16="http://schemas.microsoft.com/office/drawing/2014/main" id="{19F006BF-3482-C7B6-55C5-ACA3D6947C73}"/>
                  </a:ext>
                </a:extLst>
              </p:cNvPr>
              <p:cNvSpPr txBox="1"/>
              <p:nvPr/>
            </p:nvSpPr>
            <p:spPr>
              <a:xfrm>
                <a:off x="11204222" y="6556219"/>
                <a:ext cx="1210666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Gmarket Sans Light" pitchFamily="34" charset="0"/>
                  </a:rPr>
                  <a:t>23%</a:t>
                </a:r>
                <a:endParaRPr lang="en-US" b="1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  <p:sp>
            <p:nvSpPr>
              <p:cNvPr id="29" name="Object 19">
                <a:extLst>
                  <a:ext uri="{FF2B5EF4-FFF2-40B4-BE49-F238E27FC236}">
                    <a16:creationId xmlns:a16="http://schemas.microsoft.com/office/drawing/2014/main" id="{CBC9F8F8-A7A7-D123-9114-3EF889166549}"/>
                  </a:ext>
                </a:extLst>
              </p:cNvPr>
              <p:cNvSpPr txBox="1"/>
              <p:nvPr/>
            </p:nvSpPr>
            <p:spPr>
              <a:xfrm>
                <a:off x="11219111" y="7010180"/>
                <a:ext cx="1192762" cy="36933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FFFF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rPr>
                  <a:t>매트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</p:grpSp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8EE4B861-523E-C3B9-8BFB-2F08BB99572A}"/>
                </a:ext>
              </a:extLst>
            </p:cNvPr>
            <p:cNvGrpSpPr/>
            <p:nvPr/>
          </p:nvGrpSpPr>
          <p:grpSpPr>
            <a:xfrm>
              <a:off x="2395066" y="3840360"/>
              <a:ext cx="1210666" cy="583659"/>
              <a:chOff x="10787937" y="4921854"/>
              <a:chExt cx="1210666" cy="583659"/>
            </a:xfrm>
          </p:grpSpPr>
          <p:sp>
            <p:nvSpPr>
              <p:cNvPr id="22" name="Object 14">
                <a:extLst>
                  <a:ext uri="{FF2B5EF4-FFF2-40B4-BE49-F238E27FC236}">
                    <a16:creationId xmlns:a16="http://schemas.microsoft.com/office/drawing/2014/main" id="{33794924-5ABD-4B91-E975-9ED66ABFF311}"/>
                  </a:ext>
                </a:extLst>
              </p:cNvPr>
              <p:cNvSpPr txBox="1"/>
              <p:nvPr/>
            </p:nvSpPr>
            <p:spPr>
              <a:xfrm>
                <a:off x="10787937" y="4921854"/>
                <a:ext cx="1210666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A5234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  <a:cs typeface="Gmarket Sans Light" pitchFamily="34" charset="0"/>
                  </a:rPr>
                  <a:t>7%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  <p:sp>
            <p:nvSpPr>
              <p:cNvPr id="25" name="Object 15">
                <a:extLst>
                  <a:ext uri="{FF2B5EF4-FFF2-40B4-BE49-F238E27FC236}">
                    <a16:creationId xmlns:a16="http://schemas.microsoft.com/office/drawing/2014/main" id="{E273D2F8-ED15-5A19-87EC-5905E429FABA}"/>
                  </a:ext>
                </a:extLst>
              </p:cNvPr>
              <p:cNvSpPr txBox="1"/>
              <p:nvPr/>
            </p:nvSpPr>
            <p:spPr>
              <a:xfrm>
                <a:off x="10802825" y="5228514"/>
                <a:ext cx="1192762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2A5234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rPr>
                  <a:t>러닝</a:t>
                </a:r>
                <a:endParaRPr lang="en-US" dirty="0"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A9ED62E-BFA2-94EB-056C-A1A549EBF4EC}"/>
              </a:ext>
            </a:extLst>
          </p:cNvPr>
          <p:cNvSpPr txBox="1"/>
          <p:nvPr/>
        </p:nvSpPr>
        <p:spPr>
          <a:xfrm>
            <a:off x="5355800" y="6270120"/>
            <a:ext cx="31277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코로나</a:t>
            </a:r>
            <a:r>
              <a:rPr lang="en-US" altLang="ko-KR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19</a:t>
            </a:r>
            <a:r>
              <a:rPr lang="ko-KR" altLang="en-US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로 인한 </a:t>
            </a:r>
            <a:r>
              <a:rPr lang="ko-KR" altLang="en-US" sz="1100" dirty="0" err="1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홈트레이닝</a:t>
            </a:r>
            <a:r>
              <a:rPr lang="ko-KR" altLang="en-US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가속화와 소비자 이슈</a:t>
            </a:r>
            <a:br>
              <a:rPr lang="en-US" altLang="ko-KR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en-US" altLang="ko-KR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‘</a:t>
            </a:r>
            <a:r>
              <a:rPr lang="ko-KR" altLang="en-US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홈 트레이닝</a:t>
            </a:r>
            <a:r>
              <a:rPr lang="en-US" altLang="ko-KR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’ </a:t>
            </a:r>
            <a:r>
              <a:rPr lang="ko-KR" altLang="en-US" sz="1100" b="1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관련 소셜 데이터 연관 키워드 순위</a:t>
            </a:r>
            <a:endParaRPr lang="en-US" altLang="ko-KR" sz="1100" b="1" dirty="0">
              <a:solidFill>
                <a:srgbClr val="30364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sz="1100" dirty="0">
                <a:solidFill>
                  <a:srgbClr val="3036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(20.01.25 ~ 21.01.25)</a:t>
            </a:r>
            <a:endParaRPr lang="ko-KR" altLang="en-US" sz="1100" dirty="0">
              <a:solidFill>
                <a:srgbClr val="30364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114CBB46-0535-16B4-4999-CE2C6A938781}"/>
              </a:ext>
            </a:extLst>
          </p:cNvPr>
          <p:cNvGrpSpPr/>
          <p:nvPr/>
        </p:nvGrpSpPr>
        <p:grpSpPr>
          <a:xfrm>
            <a:off x="0" y="1038224"/>
            <a:ext cx="2811994" cy="5818821"/>
            <a:chOff x="-24161" y="733774"/>
            <a:chExt cx="2836155" cy="6123272"/>
          </a:xfrm>
        </p:grpSpPr>
        <p:pic>
          <p:nvPicPr>
            <p:cNvPr id="24" name="Object 17">
              <a:extLst>
                <a:ext uri="{FF2B5EF4-FFF2-40B4-BE49-F238E27FC236}">
                  <a16:creationId xmlns:a16="http://schemas.microsoft.com/office/drawing/2014/main" id="{3F5B55AA-2907-7C5E-FE35-884EFD5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161" y="733774"/>
              <a:ext cx="2836155" cy="6123272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778DBA-86C9-D14A-6D90-DD07CA96B52F}"/>
              </a:ext>
            </a:extLst>
          </p:cNvPr>
          <p:cNvSpPr txBox="1"/>
          <p:nvPr/>
        </p:nvSpPr>
        <p:spPr>
          <a:xfrm>
            <a:off x="696475" y="3369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기획의도</a:t>
            </a:r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D7F1832D-1491-6158-736D-E95F460F72E8}"/>
              </a:ext>
            </a:extLst>
          </p:cNvPr>
          <p:cNvSpPr/>
          <p:nvPr/>
        </p:nvSpPr>
        <p:spPr>
          <a:xfrm>
            <a:off x="90487" y="2762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DDEA6-7658-33BE-A6EE-FB87C0D52D1E}"/>
              </a:ext>
            </a:extLst>
          </p:cNvPr>
          <p:cNvSpPr txBox="1"/>
          <p:nvPr/>
        </p:nvSpPr>
        <p:spPr>
          <a:xfrm>
            <a:off x="177683" y="3373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5E7D04-E029-177C-2CBD-CAEBE91D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92" y="4224269"/>
            <a:ext cx="2884128" cy="2740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C802CA04-3674-61B6-C5EC-8413FFE1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9" y="4162425"/>
            <a:ext cx="2971800" cy="2740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4" descr="https://cdn.discordapp.com/attachments/1032569476945825822/1032871312462446672/unknown.png">
            <a:extLst>
              <a:ext uri="{FF2B5EF4-FFF2-40B4-BE49-F238E27FC236}">
                <a16:creationId xmlns:a16="http://schemas.microsoft.com/office/drawing/2014/main" id="{6B9A0759-2326-EEBC-D0F4-7F92C2EA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71" y="373565"/>
            <a:ext cx="3060073" cy="209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06770-8BEE-5D9E-AE71-FD313CD6FB8D}"/>
              </a:ext>
            </a:extLst>
          </p:cNvPr>
          <p:cNvSpPr txBox="1"/>
          <p:nvPr/>
        </p:nvSpPr>
        <p:spPr>
          <a:xfrm>
            <a:off x="956075" y="565564"/>
            <a:ext cx="306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서비스 소개</a:t>
            </a: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99688082-6052-36A9-67FD-A74ABEBB15AE}"/>
              </a:ext>
            </a:extLst>
          </p:cNvPr>
          <p:cNvSpPr/>
          <p:nvPr/>
        </p:nvSpPr>
        <p:spPr>
          <a:xfrm>
            <a:off x="350087" y="504825"/>
            <a:ext cx="522404" cy="5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3D019-3D98-4DF0-166D-64C3ACF4F4A8}"/>
              </a:ext>
            </a:extLst>
          </p:cNvPr>
          <p:cNvSpPr txBox="1"/>
          <p:nvPr/>
        </p:nvSpPr>
        <p:spPr>
          <a:xfrm>
            <a:off x="437283" y="565972"/>
            <a:ext cx="52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02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1398575-7D0F-4C70-A020-E7653BF04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451532"/>
              </p:ext>
            </p:extLst>
          </p:nvPr>
        </p:nvGraphicFramePr>
        <p:xfrm>
          <a:off x="2224087" y="1824364"/>
          <a:ext cx="6781800" cy="521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E68B423-A1AA-490D-93CA-F466031AA5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33" y="4070646"/>
            <a:ext cx="2133600" cy="14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7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2917"/>
            <a:ext cx="10778162" cy="2480576"/>
            <a:chOff x="-352886" y="772917"/>
            <a:chExt cx="11131047" cy="2480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2886" y="772917"/>
              <a:ext cx="11131047" cy="2480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5613" y="2283956"/>
            <a:ext cx="1984011" cy="1984011"/>
            <a:chOff x="4355613" y="2283956"/>
            <a:chExt cx="1984011" cy="198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5613" y="2283956"/>
              <a:ext cx="1984011" cy="19840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33477" y="4456800"/>
            <a:ext cx="8002624" cy="723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100" kern="0" spc="-2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AI</a:t>
            </a:r>
            <a:r>
              <a:rPr lang="ko-KR" altLang="en-US" sz="4100" kern="0" spc="-200" dirty="0">
                <a:solidFill>
                  <a:srgbClr val="30364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요가 모델</a:t>
            </a:r>
            <a:endParaRPr 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618" y="611073"/>
            <a:ext cx="10721077" cy="6339759"/>
            <a:chOff x="-25618" y="611073"/>
            <a:chExt cx="10721077" cy="63397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5618" y="611073"/>
              <a:ext cx="3579841" cy="6339759"/>
              <a:chOff x="-25618" y="611073"/>
              <a:chExt cx="3579841" cy="633975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5618" y="611073"/>
                <a:ext cx="3579841" cy="633975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547778" y="611073"/>
              <a:ext cx="3579841" cy="6339759"/>
              <a:chOff x="3547778" y="611073"/>
              <a:chExt cx="3579841" cy="633975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47778" y="611073"/>
                <a:ext cx="3579841" cy="63397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15618" y="611073"/>
              <a:ext cx="3579841" cy="6339759"/>
              <a:chOff x="7115618" y="611073"/>
              <a:chExt cx="3579841" cy="63397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15618" y="611073"/>
                <a:ext cx="3579841" cy="6339759"/>
              </a:xfrm>
              <a:prstGeom prst="rect">
                <a:avLst/>
              </a:prstGeom>
            </p:spPr>
          </p:pic>
        </p:grpSp>
      </p:grpSp>
      <p:sp>
        <p:nvSpPr>
          <p:cNvPr id="6" name="Object 8">
            <a:extLst>
              <a:ext uri="{FF2B5EF4-FFF2-40B4-BE49-F238E27FC236}">
                <a16:creationId xmlns:a16="http://schemas.microsoft.com/office/drawing/2014/main" id="{8DEF4AF4-D9D0-CBD7-F314-57612A32152B}"/>
              </a:ext>
            </a:extLst>
          </p:cNvPr>
          <p:cNvSpPr txBox="1"/>
          <p:nvPr/>
        </p:nvSpPr>
        <p:spPr>
          <a:xfrm>
            <a:off x="273429" y="3400425"/>
            <a:ext cx="28813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빠르고 정확한 모델</a:t>
            </a:r>
            <a:endParaRPr lang="en-US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B1C7BB3-1ECD-3D75-57BB-71AFFC0A2977}"/>
              </a:ext>
            </a:extLst>
          </p:cNvPr>
          <p:cNvSpPr txBox="1"/>
          <p:nvPr/>
        </p:nvSpPr>
        <p:spPr>
          <a:xfrm>
            <a:off x="7520613" y="3392306"/>
            <a:ext cx="28813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MoveNet</a:t>
            </a:r>
            <a:endParaRPr lang="en-US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0425BF15-FE31-55F7-E468-6A7E0E1C49C5}"/>
              </a:ext>
            </a:extLst>
          </p:cNvPr>
          <p:cNvSpPr txBox="1"/>
          <p:nvPr/>
        </p:nvSpPr>
        <p:spPr>
          <a:xfrm>
            <a:off x="3907610" y="3400425"/>
            <a:ext cx="288135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액티브한 데이터셋</a:t>
            </a:r>
            <a:endParaRPr lang="en-US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1183</Words>
  <Application>Microsoft Macintosh PowerPoint</Application>
  <PresentationFormat>사용자 지정</PresentationFormat>
  <Paragraphs>350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나눔스퀘어라운드OTF Regular</vt:lpstr>
      <vt:lpstr>나눔스퀘어라운드OTF ExtraBold</vt:lpstr>
      <vt:lpstr>Calibri</vt:lpstr>
      <vt:lpstr>나눔스퀘어라운드OTF Light</vt:lpstr>
      <vt:lpstr>Arial</vt:lpstr>
      <vt:lpstr>맑은 고딕</vt:lpstr>
      <vt:lpstr>나눔스퀘어라운드OTF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유영빈(2022180024)</cp:lastModifiedBy>
  <cp:revision>52</cp:revision>
  <dcterms:created xsi:type="dcterms:W3CDTF">2022-10-20T18:25:17Z</dcterms:created>
  <dcterms:modified xsi:type="dcterms:W3CDTF">2022-10-22T00:54:29Z</dcterms:modified>
</cp:coreProperties>
</file>